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7"/>
  </p:notesMasterIdLst>
  <p:handoutMasterIdLst>
    <p:handoutMasterId r:id="rId68"/>
  </p:handoutMasterIdLst>
  <p:sldIdLst>
    <p:sldId id="256" r:id="rId2"/>
    <p:sldId id="316" r:id="rId3"/>
    <p:sldId id="257" r:id="rId4"/>
    <p:sldId id="258" r:id="rId5"/>
    <p:sldId id="259" r:id="rId6"/>
    <p:sldId id="317" r:id="rId7"/>
    <p:sldId id="260" r:id="rId8"/>
    <p:sldId id="321" r:id="rId9"/>
    <p:sldId id="322" r:id="rId10"/>
    <p:sldId id="319" r:id="rId11"/>
    <p:sldId id="264" r:id="rId12"/>
    <p:sldId id="261" r:id="rId13"/>
    <p:sldId id="266" r:id="rId14"/>
    <p:sldId id="267" r:id="rId15"/>
    <p:sldId id="262" r:id="rId16"/>
    <p:sldId id="265" r:id="rId17"/>
    <p:sldId id="263" r:id="rId18"/>
    <p:sldId id="268" r:id="rId19"/>
    <p:sldId id="269" r:id="rId20"/>
    <p:sldId id="320" r:id="rId21"/>
    <p:sldId id="270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2" r:id="rId32"/>
    <p:sldId id="283" r:id="rId33"/>
    <p:sldId id="304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5" r:id="rId54"/>
    <p:sldId id="306" r:id="rId55"/>
    <p:sldId id="307" r:id="rId56"/>
    <p:sldId id="308" r:id="rId57"/>
    <p:sldId id="303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8" r:id="rId66"/>
  </p:sldIdLst>
  <p:sldSz cx="9144000" cy="6858000" type="screen4x3"/>
  <p:notesSz cx="9236075" cy="6950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9005"/>
    <a:srgbClr val="FEA900"/>
    <a:srgbClr val="00AC98"/>
    <a:srgbClr val="00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258" autoAdjust="0"/>
    <p:restoredTop sz="94660"/>
  </p:normalViewPr>
  <p:slideViewPr>
    <p:cSldViewPr showGuides="1">
      <p:cViewPr>
        <p:scale>
          <a:sx n="80" d="100"/>
          <a:sy n="80" d="100"/>
        </p:scale>
        <p:origin x="-1488" y="-3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003136" cy="347742"/>
          </a:xfrm>
          <a:prstGeom prst="rect">
            <a:avLst/>
          </a:prstGeom>
        </p:spPr>
        <p:txBody>
          <a:bodyPr vert="horz" lIns="90763" tIns="45382" rIns="90763" bIns="4538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30849" y="0"/>
            <a:ext cx="4003136" cy="347742"/>
          </a:xfrm>
          <a:prstGeom prst="rect">
            <a:avLst/>
          </a:prstGeom>
        </p:spPr>
        <p:txBody>
          <a:bodyPr vert="horz" lIns="90763" tIns="45382" rIns="90763" bIns="45382" rtlCol="0"/>
          <a:lstStyle>
            <a:lvl1pPr algn="r">
              <a:defRPr sz="1200"/>
            </a:lvl1pPr>
          </a:lstStyle>
          <a:p>
            <a:fld id="{A9D15879-DAAF-4AE8-8783-E3C89E99CDF2}" type="datetimeFigureOut">
              <a:rPr lang="en-US" smtClean="0"/>
              <a:t>2/27/2012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601146"/>
            <a:ext cx="4003136" cy="347742"/>
          </a:xfrm>
          <a:prstGeom prst="rect">
            <a:avLst/>
          </a:prstGeom>
        </p:spPr>
        <p:txBody>
          <a:bodyPr vert="horz" lIns="90763" tIns="45382" rIns="90763" bIns="4538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30849" y="6601146"/>
            <a:ext cx="4003136" cy="347742"/>
          </a:xfrm>
          <a:prstGeom prst="rect">
            <a:avLst/>
          </a:prstGeom>
        </p:spPr>
        <p:txBody>
          <a:bodyPr vert="horz" lIns="90763" tIns="45382" rIns="90763" bIns="45382" rtlCol="0" anchor="b"/>
          <a:lstStyle>
            <a:lvl1pPr algn="r">
              <a:defRPr sz="1200"/>
            </a:lvl1pPr>
          </a:lstStyle>
          <a:p>
            <a:fld id="{93023262-4A39-41E3-88B9-BF75298D3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5729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002299" cy="347504"/>
          </a:xfrm>
          <a:prstGeom prst="rect">
            <a:avLst/>
          </a:prstGeom>
        </p:spPr>
        <p:txBody>
          <a:bodyPr vert="horz" lIns="92287" tIns="46143" rIns="92287" bIns="46143" rtlCol="0"/>
          <a:lstStyle>
            <a:lvl1pPr algn="l">
              <a:defRPr sz="11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31643" y="1"/>
            <a:ext cx="4002299" cy="347504"/>
          </a:xfrm>
          <a:prstGeom prst="rect">
            <a:avLst/>
          </a:prstGeom>
        </p:spPr>
        <p:txBody>
          <a:bodyPr vert="horz" lIns="92287" tIns="46143" rIns="92287" bIns="46143" rtlCol="0"/>
          <a:lstStyle>
            <a:lvl1pPr algn="r">
              <a:defRPr sz="1100"/>
            </a:lvl1pPr>
          </a:lstStyle>
          <a:p>
            <a:fld id="{9346CFC8-13BE-4656-B551-99A117F0FEB8}" type="datetimeFigureOut">
              <a:rPr lang="en-US" smtClean="0"/>
              <a:t>2/27/2012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81313" y="522288"/>
            <a:ext cx="3473450" cy="26050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287" tIns="46143" rIns="92287" bIns="46143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3608" y="3301287"/>
            <a:ext cx="7388860" cy="3127534"/>
          </a:xfrm>
          <a:prstGeom prst="rect">
            <a:avLst/>
          </a:prstGeom>
        </p:spPr>
        <p:txBody>
          <a:bodyPr vert="horz" lIns="92287" tIns="46143" rIns="92287" bIns="46143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01365"/>
            <a:ext cx="4002299" cy="347504"/>
          </a:xfrm>
          <a:prstGeom prst="rect">
            <a:avLst/>
          </a:prstGeom>
        </p:spPr>
        <p:txBody>
          <a:bodyPr vert="horz" lIns="92287" tIns="46143" rIns="92287" bIns="46143" rtlCol="0" anchor="b"/>
          <a:lstStyle>
            <a:lvl1pPr algn="l">
              <a:defRPr sz="11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31643" y="6601365"/>
            <a:ext cx="4002299" cy="347504"/>
          </a:xfrm>
          <a:prstGeom prst="rect">
            <a:avLst/>
          </a:prstGeom>
        </p:spPr>
        <p:txBody>
          <a:bodyPr vert="horz" lIns="92287" tIns="46143" rIns="92287" bIns="46143" rtlCol="0" anchor="b"/>
          <a:lstStyle>
            <a:lvl1pPr algn="r">
              <a:defRPr sz="1100"/>
            </a:lvl1pPr>
          </a:lstStyle>
          <a:p>
            <a:fld id="{C91D208D-254C-4E82-9D9D-434244E66C3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69254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D208D-254C-4E82-9D9D-434244E66C3A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6993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D208D-254C-4E82-9D9D-434244E66C3A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4090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D208D-254C-4E82-9D9D-434244E66C3A}" type="slidenum">
              <a:rPr lang="en-US" smtClean="0"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17515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D208D-254C-4E82-9D9D-434244E66C3A}" type="slidenum">
              <a:rPr lang="en-US" smtClean="0"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6993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21D97-AE8E-4F5C-BC22-5B1AD55DAA3F}" type="datetime1">
              <a:rPr lang="en-US" smtClean="0"/>
              <a:t>2/27/2012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894B9-FBB5-49FC-8E67-7D378E12312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96023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6BAFE-7B02-4367-82E8-FAC8AA17417C}" type="datetime1">
              <a:rPr lang="en-US" smtClean="0"/>
              <a:t>2/27/2012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894B9-FBB5-49FC-8E67-7D378E12312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1145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2403D-2417-4355-84F1-E3A0D44A6823}" type="datetime1">
              <a:rPr lang="en-US" smtClean="0"/>
              <a:t>2/27/2012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894B9-FBB5-49FC-8E67-7D378E12312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5730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E9FB6-13E4-4EA7-A241-EDCB51FE4F31}" type="datetime1">
              <a:rPr lang="en-US" smtClean="0"/>
              <a:t>2/27/2012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894B9-FBB5-49FC-8E67-7D378E12312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313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5F54D-9038-46D2-A97B-651345874FA9}" type="datetime1">
              <a:rPr lang="en-US" smtClean="0"/>
              <a:t>2/27/2012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894B9-FBB5-49FC-8E67-7D378E12312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223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C15C0-3737-4F26-806E-743CE9BDB35C}" type="datetime1">
              <a:rPr lang="en-US" smtClean="0"/>
              <a:t>2/27/2012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894B9-FBB5-49FC-8E67-7D378E12312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570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B7F9-2A66-43B2-B23F-848966632E62}" type="datetime1">
              <a:rPr lang="en-US" smtClean="0"/>
              <a:t>2/27/2012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894B9-FBB5-49FC-8E67-7D378E12312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248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A7DE0-ED56-4E53-BF34-7B0B47F32041}" type="datetime1">
              <a:rPr lang="en-US" smtClean="0"/>
              <a:t>2/27/2012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894B9-FBB5-49FC-8E67-7D378E12312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1090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F86A3-D509-4326-9002-32BAC6C1148B}" type="datetime1">
              <a:rPr lang="en-US" smtClean="0"/>
              <a:t>2/27/2012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894B9-FBB5-49FC-8E67-7D378E12312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4686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80E07-5D3A-4A10-BAD1-F9F574C96AB1}" type="datetime1">
              <a:rPr lang="en-US" smtClean="0"/>
              <a:t>2/27/2012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894B9-FBB5-49FC-8E67-7D378E12312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5088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82D0E-FBEF-48F2-A543-90B3CEDF58E5}" type="datetime1">
              <a:rPr lang="en-US" smtClean="0"/>
              <a:t>2/27/2012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894B9-FBB5-49FC-8E67-7D378E12312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9839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alpha val="5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C3AA2E-5707-4A49-ADB3-B6C2E2329897}" type="datetime1">
              <a:rPr lang="en-US" smtClean="0"/>
              <a:t>2/27/2012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8894B9-FBB5-49FC-8E67-7D378E12312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465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g"/><Relationship Id="rId7" Type="http://schemas.openxmlformats.org/officeDocument/2006/relationships/image" Target="../media/image27.jpeg"/><Relationship Id="rId12" Type="http://schemas.openxmlformats.org/officeDocument/2006/relationships/image" Target="../media/image32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microsoft.com/office/2007/relationships/hdphoto" Target="../media/hdphoto3.wdp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jpg"/><Relationship Id="rId5" Type="http://schemas.openxmlformats.org/officeDocument/2006/relationships/image" Target="../media/image60.jpg"/><Relationship Id="rId4" Type="http://schemas.openxmlformats.org/officeDocument/2006/relationships/image" Target="../media/image5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966" y="3795939"/>
            <a:ext cx="4462754" cy="303467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04992" y="639901"/>
            <a:ext cx="6133410" cy="31700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5000" b="1" i="1" dirty="0" smtClean="0">
                <a:ln w="18000">
                  <a:noFill/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glow rad="50800">
                    <a:schemeClr val="bg1">
                      <a:lumMod val="65000"/>
                      <a:alpha val="96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How I Built Elevators</a:t>
            </a:r>
          </a:p>
          <a:p>
            <a:pPr algn="ctr"/>
            <a:r>
              <a:rPr lang="en-US" sz="5000" b="1" i="1" dirty="0" smtClean="0">
                <a:ln w="18000">
                  <a:noFill/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glow rad="50800">
                    <a:schemeClr val="bg1">
                      <a:lumMod val="65000"/>
                      <a:alpha val="96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and Feed Mills</a:t>
            </a:r>
          </a:p>
          <a:p>
            <a:pPr algn="ctr"/>
            <a:r>
              <a:rPr lang="en-US" sz="5000" b="1" i="1" dirty="0">
                <a:ln w="18000">
                  <a:noFill/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glow rad="50800">
                    <a:schemeClr val="bg1">
                      <a:lumMod val="65000"/>
                      <a:alpha val="96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o</a:t>
            </a:r>
            <a:r>
              <a:rPr lang="en-US" sz="5000" b="1" i="1" dirty="0" smtClean="0">
                <a:ln w="18000">
                  <a:noFill/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glow rad="50800">
                    <a:schemeClr val="bg1">
                      <a:lumMod val="65000"/>
                      <a:alpha val="96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n the Kansas Division</a:t>
            </a:r>
          </a:p>
          <a:p>
            <a:pPr algn="ctr"/>
            <a:r>
              <a:rPr lang="en-US" sz="5000" b="1" i="1" dirty="0" smtClean="0">
                <a:ln w="18000">
                  <a:noFill/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glow rad="50800">
                    <a:schemeClr val="bg1">
                      <a:lumMod val="65000"/>
                      <a:alpha val="96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of the Rock Island</a:t>
            </a:r>
            <a:endParaRPr lang="en-US" sz="5000" b="1" i="1" dirty="0">
              <a:ln w="18000">
                <a:noFill/>
                <a:prstDash val="solid"/>
                <a:miter lim="800000"/>
              </a:ln>
              <a:solidFill>
                <a:schemeClr val="accent2">
                  <a:lumMod val="75000"/>
                </a:schemeClr>
              </a:solidFill>
              <a:effectLst>
                <a:glow rad="50800">
                  <a:schemeClr val="bg1">
                    <a:lumMod val="65000"/>
                    <a:alpha val="96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33132" y="4193738"/>
            <a:ext cx="7077130" cy="129266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600" b="1" i="1" dirty="0" smtClean="0">
                <a:ln w="18000">
                  <a:noFill/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Part I</a:t>
            </a:r>
          </a:p>
          <a:p>
            <a:pPr algn="ctr"/>
            <a:r>
              <a:rPr lang="en-US" sz="3200" b="1" i="1" dirty="0" smtClean="0">
                <a:ln w="18000">
                  <a:noFill/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Small Rural Wood &amp; Metal Silo Elevators</a:t>
            </a:r>
            <a:endParaRPr lang="en-US" sz="3200" b="1" i="1" dirty="0">
              <a:ln w="18000">
                <a:noFill/>
                <a:prstDash val="solid"/>
                <a:miter lim="800000"/>
              </a:ln>
              <a:solidFill>
                <a:schemeClr val="tx2">
                  <a:lumMod val="7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88137" y="5708301"/>
            <a:ext cx="202337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i="1" dirty="0" smtClean="0">
                <a:ln w="18000">
                  <a:noFill/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by Ken Jenkins</a:t>
            </a:r>
            <a:endParaRPr lang="en-US" sz="2400" b="1" i="1" dirty="0">
              <a:ln w="18000">
                <a:noFill/>
                <a:prstDash val="solid"/>
                <a:miter lim="800000"/>
              </a:ln>
              <a:solidFill>
                <a:schemeClr val="tx2">
                  <a:lumMod val="7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894B9-FBB5-49FC-8E67-7D378E123123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0538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304800" y="5722580"/>
            <a:ext cx="3581400" cy="904081"/>
            <a:chOff x="838200" y="2819400"/>
            <a:chExt cx="12649200" cy="2570163"/>
          </a:xfrm>
        </p:grpSpPr>
        <p:sp>
          <p:nvSpPr>
            <p:cNvPr id="5" name="WordArt 2"/>
            <p:cNvSpPr>
              <a:spLocks noChangeArrowheads="1" noChangeShapeType="1" noTextEdit="1"/>
            </p:cNvSpPr>
            <p:nvPr/>
          </p:nvSpPr>
          <p:spPr bwMode="auto">
            <a:xfrm>
              <a:off x="838200" y="2819400"/>
              <a:ext cx="12649200" cy="2570163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smtClean="0">
                  <a:ln w="9525">
                    <a:noFill/>
                    <a:round/>
                    <a:headEnd/>
                    <a:tailEnd/>
                  </a:ln>
                  <a:solidFill>
                    <a:schemeClr val="accent3">
                      <a:lumMod val="60000"/>
                      <a:lumOff val="40000"/>
                    </a:schemeClr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Arial Black"/>
                </a:rPr>
                <a:t>Facts</a:t>
              </a:r>
              <a:endParaRPr lang="en-US" sz="3600" kern="10" dirty="0">
                <a:ln w="9525">
                  <a:noFill/>
                  <a:round/>
                  <a:headEnd/>
                  <a:tailEnd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Black"/>
              </a:endParaRPr>
            </a:p>
          </p:txBody>
        </p:sp>
        <p:sp>
          <p:nvSpPr>
            <p:cNvPr id="6" name="WordArt 3"/>
            <p:cNvSpPr>
              <a:spLocks noChangeArrowheads="1" noChangeShapeType="1" noTextEdit="1"/>
            </p:cNvSpPr>
            <p:nvPr/>
          </p:nvSpPr>
          <p:spPr bwMode="auto">
            <a:xfrm>
              <a:off x="1328690" y="3655265"/>
              <a:ext cx="7680654" cy="114300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smtClean="0">
                  <a:ln w="9525">
                    <a:noFill/>
                    <a:round/>
                    <a:headEnd/>
                    <a:tailEnd/>
                  </a:ln>
                  <a:solidFill>
                    <a:schemeClr val="accent3">
                      <a:lumMod val="50000"/>
                    </a:schemeClr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Arial Black"/>
                </a:rPr>
                <a:t>Facts</a:t>
              </a:r>
              <a:endParaRPr lang="en-US" sz="3600" kern="10" dirty="0">
                <a:ln w="9525">
                  <a:noFill/>
                  <a:round/>
                  <a:headEnd/>
                  <a:tailEnd/>
                </a:ln>
                <a:solidFill>
                  <a:schemeClr val="accent3">
                    <a:lumMod val="5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Black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894B9-FBB5-49FC-8E67-7D378E123123}" type="slidenum">
              <a:rPr lang="en-US" smtClean="0"/>
              <a:t>10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762000" y="1066800"/>
            <a:ext cx="711495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Elevators were located approximately </a:t>
            </a:r>
          </a:p>
          <a:p>
            <a:r>
              <a:rPr lang="en-US" sz="3200" dirty="0" smtClean="0"/>
              <a:t>7 miles </a:t>
            </a:r>
            <a:r>
              <a:rPr lang="en-US" sz="3200" dirty="0" smtClean="0"/>
              <a:t>apart …</a:t>
            </a:r>
          </a:p>
          <a:p>
            <a:endParaRPr lang="en-US" sz="3200" dirty="0"/>
          </a:p>
          <a:p>
            <a:r>
              <a:rPr lang="en-US" sz="3200" dirty="0" smtClean="0"/>
              <a:t>because a </a:t>
            </a:r>
            <a:r>
              <a:rPr lang="en-US" sz="3200" dirty="0" smtClean="0"/>
              <a:t>14 mile </a:t>
            </a:r>
            <a:r>
              <a:rPr lang="en-US" sz="3200" dirty="0" smtClean="0"/>
              <a:t>buggy/wagon trip … </a:t>
            </a:r>
          </a:p>
          <a:p>
            <a:r>
              <a:rPr lang="en-US" sz="3200" dirty="0" smtClean="0"/>
              <a:t>to and from …</a:t>
            </a:r>
          </a:p>
          <a:p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1180543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0600" y="1112415"/>
            <a:ext cx="711495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dirty="0" smtClean="0"/>
              <a:t>a 40 foot box car</a:t>
            </a:r>
          </a:p>
          <a:p>
            <a:pPr algn="ctr"/>
            <a:endParaRPr lang="en-US" sz="4200" dirty="0" smtClean="0"/>
          </a:p>
          <a:p>
            <a:pPr algn="ctr"/>
            <a:r>
              <a:rPr lang="en-US" sz="4200" dirty="0" smtClean="0"/>
              <a:t>loaded 5 feet deep . . .</a:t>
            </a:r>
          </a:p>
          <a:p>
            <a:pPr algn="ctr"/>
            <a:r>
              <a:rPr lang="en-US" sz="4200" dirty="0" smtClean="0"/>
              <a:t> </a:t>
            </a:r>
          </a:p>
          <a:p>
            <a:pPr algn="ctr"/>
            <a:r>
              <a:rPr lang="en-US" sz="4200" dirty="0" smtClean="0"/>
              <a:t>about 1,400 bushels</a:t>
            </a:r>
            <a:endParaRPr lang="en-US" sz="4200" dirty="0"/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304800" y="5722580"/>
            <a:ext cx="3581400" cy="904081"/>
            <a:chOff x="838200" y="2819400"/>
            <a:chExt cx="12649200" cy="2570163"/>
          </a:xfrm>
        </p:grpSpPr>
        <p:sp>
          <p:nvSpPr>
            <p:cNvPr id="5" name="WordArt 2"/>
            <p:cNvSpPr>
              <a:spLocks noChangeArrowheads="1" noChangeShapeType="1" noTextEdit="1"/>
            </p:cNvSpPr>
            <p:nvPr/>
          </p:nvSpPr>
          <p:spPr bwMode="auto">
            <a:xfrm>
              <a:off x="838200" y="2819400"/>
              <a:ext cx="12649200" cy="2570163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smtClean="0">
                  <a:ln w="9525">
                    <a:noFill/>
                    <a:round/>
                    <a:headEnd/>
                    <a:tailEnd/>
                  </a:ln>
                  <a:solidFill>
                    <a:schemeClr val="accent3">
                      <a:lumMod val="60000"/>
                      <a:lumOff val="40000"/>
                    </a:schemeClr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Arial Black"/>
                </a:rPr>
                <a:t>Facts</a:t>
              </a:r>
              <a:endParaRPr lang="en-US" sz="3600" kern="10" dirty="0">
                <a:ln w="9525">
                  <a:noFill/>
                  <a:round/>
                  <a:headEnd/>
                  <a:tailEnd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Black"/>
              </a:endParaRPr>
            </a:p>
          </p:txBody>
        </p:sp>
        <p:sp>
          <p:nvSpPr>
            <p:cNvPr id="6" name="WordArt 3"/>
            <p:cNvSpPr>
              <a:spLocks noChangeArrowheads="1" noChangeShapeType="1" noTextEdit="1"/>
            </p:cNvSpPr>
            <p:nvPr/>
          </p:nvSpPr>
          <p:spPr bwMode="auto">
            <a:xfrm>
              <a:off x="1328690" y="3655265"/>
              <a:ext cx="7680654" cy="114300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smtClean="0">
                  <a:ln w="9525">
                    <a:noFill/>
                    <a:round/>
                    <a:headEnd/>
                    <a:tailEnd/>
                  </a:ln>
                  <a:solidFill>
                    <a:schemeClr val="accent3">
                      <a:lumMod val="50000"/>
                    </a:schemeClr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Arial Black"/>
                </a:rPr>
                <a:t>Facts</a:t>
              </a:r>
              <a:endParaRPr lang="en-US" sz="3600" kern="10" dirty="0">
                <a:ln w="9525">
                  <a:noFill/>
                  <a:round/>
                  <a:headEnd/>
                  <a:tailEnd/>
                </a:ln>
                <a:solidFill>
                  <a:schemeClr val="accent3">
                    <a:lumMod val="5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Black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894B9-FBB5-49FC-8E67-7D378E123123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2548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108663" y="5791200"/>
            <a:ext cx="4722417" cy="904081"/>
            <a:chOff x="838200" y="2819400"/>
            <a:chExt cx="12649200" cy="2570163"/>
          </a:xfrm>
        </p:grpSpPr>
        <p:sp>
          <p:nvSpPr>
            <p:cNvPr id="11" name="WordArt 2"/>
            <p:cNvSpPr>
              <a:spLocks noChangeArrowheads="1" noChangeShapeType="1" noTextEdit="1"/>
            </p:cNvSpPr>
            <p:nvPr/>
          </p:nvSpPr>
          <p:spPr bwMode="auto">
            <a:xfrm>
              <a:off x="838200" y="2819400"/>
              <a:ext cx="12649200" cy="2570163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smtClean="0">
                  <a:ln w="9525">
                    <a:noFill/>
                    <a:round/>
                    <a:headEnd/>
                    <a:tailEnd/>
                  </a:ln>
                  <a:solidFill>
                    <a:schemeClr val="accent3">
                      <a:lumMod val="60000"/>
                      <a:lumOff val="40000"/>
                    </a:schemeClr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Arial Black"/>
                </a:rPr>
                <a:t>Grain Elevators</a:t>
              </a:r>
              <a:endParaRPr lang="en-US" sz="3600" kern="10" dirty="0">
                <a:ln w="9525">
                  <a:noFill/>
                  <a:round/>
                  <a:headEnd/>
                  <a:tailEnd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Black"/>
              </a:endParaRPr>
            </a:p>
          </p:txBody>
        </p:sp>
        <p:sp>
          <p:nvSpPr>
            <p:cNvPr id="12" name="WordArt 3"/>
            <p:cNvSpPr>
              <a:spLocks noChangeArrowheads="1" noChangeShapeType="1" noTextEdit="1"/>
            </p:cNvSpPr>
            <p:nvPr/>
          </p:nvSpPr>
          <p:spPr bwMode="auto">
            <a:xfrm>
              <a:off x="1328690" y="3655265"/>
              <a:ext cx="7680654" cy="114300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smtClean="0">
                  <a:ln w="9525">
                    <a:noFill/>
                    <a:round/>
                    <a:headEnd/>
                    <a:tailEnd/>
                  </a:ln>
                  <a:solidFill>
                    <a:schemeClr val="accent3">
                      <a:lumMod val="50000"/>
                    </a:schemeClr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Arial Black"/>
                </a:rPr>
                <a:t>Grain Elevators</a:t>
              </a:r>
              <a:endParaRPr lang="en-US" sz="3600" kern="10" dirty="0">
                <a:ln w="9525">
                  <a:noFill/>
                  <a:round/>
                  <a:headEnd/>
                  <a:tailEnd/>
                </a:ln>
                <a:solidFill>
                  <a:schemeClr val="accent3">
                    <a:lumMod val="5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Black"/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894B9-FBB5-49FC-8E67-7D378E123123}" type="slidenum">
              <a:rPr lang="en-US" smtClean="0"/>
              <a:t>12</a:t>
            </a:fld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92059" y="146536"/>
            <a:ext cx="8916793" cy="5900195"/>
            <a:chOff x="92059" y="146536"/>
            <a:chExt cx="8916793" cy="5900195"/>
          </a:xfrm>
        </p:grpSpPr>
        <p:grpSp>
          <p:nvGrpSpPr>
            <p:cNvPr id="2" name="Group 1"/>
            <p:cNvGrpSpPr/>
            <p:nvPr/>
          </p:nvGrpSpPr>
          <p:grpSpPr>
            <a:xfrm>
              <a:off x="92059" y="146536"/>
              <a:ext cx="8916793" cy="5900195"/>
              <a:chOff x="92059" y="146536"/>
              <a:chExt cx="8916793" cy="5900195"/>
            </a:xfrm>
          </p:grpSpPr>
          <p:sp>
            <p:nvSpPr>
              <p:cNvPr id="3" name="TextBox 2"/>
              <p:cNvSpPr txBox="1"/>
              <p:nvPr/>
            </p:nvSpPr>
            <p:spPr>
              <a:xfrm>
                <a:off x="92059" y="228600"/>
                <a:ext cx="880673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/>
                  <a:t>     Moisture Content is real important in Grain </a:t>
                </a:r>
              </a:p>
              <a:p>
                <a:r>
                  <a:rPr lang="en-US" sz="2400" b="1" dirty="0"/>
                  <a:t> </a:t>
                </a:r>
                <a:r>
                  <a:rPr lang="en-US" sz="2400" b="1" dirty="0" smtClean="0"/>
                  <a:t>    Grain dryers occur at each elevator.</a:t>
                </a:r>
                <a:endParaRPr lang="en-US" sz="2800" b="1" dirty="0"/>
              </a:p>
            </p:txBody>
          </p:sp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2" cstate="print">
                <a:clrChange>
                  <a:clrFrom>
                    <a:srgbClr val="B2BCC5"/>
                  </a:clrFrom>
                  <a:clrTo>
                    <a:srgbClr val="B2BCC5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44"/>
              <a:stretch/>
            </p:blipFill>
            <p:spPr>
              <a:xfrm>
                <a:off x="291781" y="1191572"/>
                <a:ext cx="1763456" cy="2561409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1781" y="3905320"/>
                <a:ext cx="2665207" cy="1772079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42458" y="3853463"/>
                <a:ext cx="2743200" cy="1823936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24200" y="3802798"/>
                <a:ext cx="2895600" cy="1925266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791" t="34182" r="7369" b="8337"/>
              <a:stretch/>
            </p:blipFill>
            <p:spPr>
              <a:xfrm>
                <a:off x="6951452" y="1646143"/>
                <a:ext cx="2057400" cy="1803270"/>
              </a:xfrm>
              <a:prstGeom prst="rect">
                <a:avLst/>
              </a:prstGeom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6934200" y="146536"/>
                <a:ext cx="200423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Separate Bins</a:t>
                </a:r>
                <a:endParaRPr lang="en-US" dirty="0"/>
              </a:p>
            </p:txBody>
          </p:sp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791" t="5116" r="7369" b="65636"/>
              <a:stretch/>
            </p:blipFill>
            <p:spPr>
              <a:xfrm>
                <a:off x="6950015" y="471424"/>
                <a:ext cx="2057400" cy="917565"/>
              </a:xfrm>
              <a:prstGeom prst="rect">
                <a:avLst/>
              </a:prstGeom>
            </p:spPr>
          </p:pic>
          <p:sp>
            <p:nvSpPr>
              <p:cNvPr id="19" name="TextBox 18"/>
              <p:cNvSpPr txBox="1"/>
              <p:nvPr/>
            </p:nvSpPr>
            <p:spPr>
              <a:xfrm>
                <a:off x="6978032" y="3334114"/>
                <a:ext cx="200423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Sections</a:t>
                </a:r>
                <a:endParaRPr lang="en-US" dirty="0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2157135" y="2021555"/>
                <a:ext cx="2004239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Train</a:t>
                </a:r>
              </a:p>
              <a:p>
                <a:r>
                  <a:rPr lang="en-US" dirty="0" smtClean="0"/>
                  <a:t>Car</a:t>
                </a:r>
              </a:p>
              <a:p>
                <a:r>
                  <a:rPr lang="en-US" dirty="0" smtClean="0"/>
                  <a:t>Load &amp;</a:t>
                </a:r>
              </a:p>
              <a:p>
                <a:r>
                  <a:rPr lang="en-US" dirty="0" smtClean="0"/>
                  <a:t>Unload</a:t>
                </a:r>
                <a:endParaRPr lang="en-US" dirty="0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5425802" y="5677399"/>
                <a:ext cx="200423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Dryers …</a:t>
                </a:r>
                <a:endParaRPr lang="en-US" dirty="0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6951452" y="1254442"/>
                <a:ext cx="200423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Plan Views</a:t>
                </a:r>
                <a:endParaRPr lang="en-US" dirty="0"/>
              </a:p>
            </p:txBody>
          </p:sp>
        </p:grpSp>
        <p:sp>
          <p:nvSpPr>
            <p:cNvPr id="23" name="5-Point Star 22"/>
            <p:cNvSpPr/>
            <p:nvPr/>
          </p:nvSpPr>
          <p:spPr>
            <a:xfrm>
              <a:off x="139381" y="270025"/>
              <a:ext cx="304800" cy="304800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5-Point Star 23"/>
            <p:cNvSpPr/>
            <p:nvPr/>
          </p:nvSpPr>
          <p:spPr>
            <a:xfrm>
              <a:off x="139381" y="625406"/>
              <a:ext cx="304800" cy="304800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flipH="1">
              <a:off x="1552353" y="2362200"/>
              <a:ext cx="657447" cy="54048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203" y="1228156"/>
            <a:ext cx="3411204" cy="226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509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108663" y="5791200"/>
            <a:ext cx="4722417" cy="904081"/>
            <a:chOff x="838200" y="2819400"/>
            <a:chExt cx="12649200" cy="2570163"/>
          </a:xfrm>
        </p:grpSpPr>
        <p:sp>
          <p:nvSpPr>
            <p:cNvPr id="9" name="WordArt 2"/>
            <p:cNvSpPr>
              <a:spLocks noChangeArrowheads="1" noChangeShapeType="1" noTextEdit="1"/>
            </p:cNvSpPr>
            <p:nvPr/>
          </p:nvSpPr>
          <p:spPr bwMode="auto">
            <a:xfrm>
              <a:off x="838200" y="2819400"/>
              <a:ext cx="12649200" cy="2570163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smtClean="0">
                  <a:ln w="9525">
                    <a:noFill/>
                    <a:round/>
                    <a:headEnd/>
                    <a:tailEnd/>
                  </a:ln>
                  <a:solidFill>
                    <a:schemeClr val="accent3">
                      <a:lumMod val="60000"/>
                      <a:lumOff val="40000"/>
                    </a:schemeClr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Arial Black"/>
                </a:rPr>
                <a:t>Grain Elevators</a:t>
              </a:r>
              <a:endParaRPr lang="en-US" sz="3600" kern="10" dirty="0">
                <a:ln w="9525">
                  <a:noFill/>
                  <a:round/>
                  <a:headEnd/>
                  <a:tailEnd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Black"/>
              </a:endParaRPr>
            </a:p>
          </p:txBody>
        </p:sp>
        <p:sp>
          <p:nvSpPr>
            <p:cNvPr id="10" name="WordArt 3"/>
            <p:cNvSpPr>
              <a:spLocks noChangeArrowheads="1" noChangeShapeType="1" noTextEdit="1"/>
            </p:cNvSpPr>
            <p:nvPr/>
          </p:nvSpPr>
          <p:spPr bwMode="auto">
            <a:xfrm>
              <a:off x="1328690" y="3655265"/>
              <a:ext cx="7680654" cy="114300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smtClean="0">
                  <a:ln w="9525">
                    <a:noFill/>
                    <a:round/>
                    <a:headEnd/>
                    <a:tailEnd/>
                  </a:ln>
                  <a:solidFill>
                    <a:schemeClr val="accent3">
                      <a:lumMod val="50000"/>
                    </a:schemeClr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Arial Black"/>
                </a:rPr>
                <a:t>Grain Elevators</a:t>
              </a:r>
              <a:endParaRPr lang="en-US" sz="3600" kern="10" dirty="0">
                <a:ln w="9525">
                  <a:noFill/>
                  <a:round/>
                  <a:headEnd/>
                  <a:tailEnd/>
                </a:ln>
                <a:solidFill>
                  <a:schemeClr val="accent3">
                    <a:lumMod val="5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Black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57200" y="76200"/>
            <a:ext cx="7672276" cy="5642026"/>
            <a:chOff x="457200" y="84228"/>
            <a:chExt cx="7672276" cy="564202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2480" r="4023"/>
            <a:stretch/>
          </p:blipFill>
          <p:spPr>
            <a:xfrm>
              <a:off x="457200" y="1048000"/>
              <a:ext cx="2012671" cy="2996184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2" t="5054" r="5134" b="5730"/>
            <a:stretch/>
          </p:blipFill>
          <p:spPr>
            <a:xfrm>
              <a:off x="3048000" y="1620910"/>
              <a:ext cx="4038600" cy="2349518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9871" y="4170225"/>
              <a:ext cx="2286000" cy="1519947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0513" y="4003648"/>
              <a:ext cx="2590800" cy="1722606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014523" y="84228"/>
              <a:ext cx="711495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Almost all Elevators have a water resistant siding …</a:t>
              </a:r>
            </a:p>
            <a:p>
              <a:pPr algn="ctr"/>
              <a:r>
                <a:rPr lang="en-US" sz="2400" dirty="0" smtClean="0"/>
                <a:t>then “Iron Cladding”</a:t>
              </a:r>
            </a:p>
            <a:p>
              <a:pPr algn="ctr"/>
              <a:r>
                <a:rPr lang="en-US" sz="2400" dirty="0" smtClean="0"/>
                <a:t>“Corrugated Galvanized Steel”</a:t>
              </a:r>
            </a:p>
            <a:p>
              <a:pPr algn="ctr"/>
              <a:r>
                <a:rPr lang="en-US" sz="2400" dirty="0" smtClean="0"/>
                <a:t>originally wood lap clapboard siding …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486400" y="5767761"/>
            <a:ext cx="2517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My Model Examples</a:t>
            </a:r>
          </a:p>
          <a:p>
            <a:r>
              <a:rPr lang="en-US" sz="2000" dirty="0" smtClean="0"/>
              <a:t>Agenda, Kansas</a:t>
            </a:r>
            <a:endParaRPr lang="en-US" sz="20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894B9-FBB5-49FC-8E67-7D378E123123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22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6" presetClass="emph" presetSubtype="0" autoRev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108663" y="5791200"/>
            <a:ext cx="4722417" cy="904081"/>
            <a:chOff x="838200" y="2819400"/>
            <a:chExt cx="12649200" cy="2570163"/>
          </a:xfrm>
        </p:grpSpPr>
        <p:sp>
          <p:nvSpPr>
            <p:cNvPr id="18" name="WordArt 2"/>
            <p:cNvSpPr>
              <a:spLocks noChangeArrowheads="1" noChangeShapeType="1" noTextEdit="1"/>
            </p:cNvSpPr>
            <p:nvPr/>
          </p:nvSpPr>
          <p:spPr bwMode="auto">
            <a:xfrm>
              <a:off x="838200" y="2819400"/>
              <a:ext cx="12649200" cy="2570163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smtClean="0">
                  <a:ln w="9525">
                    <a:noFill/>
                    <a:round/>
                    <a:headEnd/>
                    <a:tailEnd/>
                  </a:ln>
                  <a:solidFill>
                    <a:schemeClr val="accent3">
                      <a:lumMod val="60000"/>
                      <a:lumOff val="40000"/>
                    </a:schemeClr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Arial Black"/>
                </a:rPr>
                <a:t>Grain Elevators</a:t>
              </a:r>
              <a:endParaRPr lang="en-US" sz="3600" kern="10" dirty="0">
                <a:ln w="9525">
                  <a:noFill/>
                  <a:round/>
                  <a:headEnd/>
                  <a:tailEnd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Black"/>
              </a:endParaRPr>
            </a:p>
          </p:txBody>
        </p:sp>
        <p:sp>
          <p:nvSpPr>
            <p:cNvPr id="19" name="WordArt 3"/>
            <p:cNvSpPr>
              <a:spLocks noChangeArrowheads="1" noChangeShapeType="1" noTextEdit="1"/>
            </p:cNvSpPr>
            <p:nvPr/>
          </p:nvSpPr>
          <p:spPr bwMode="auto">
            <a:xfrm>
              <a:off x="1328690" y="3655265"/>
              <a:ext cx="7680654" cy="114300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smtClean="0">
                  <a:ln w="9525">
                    <a:noFill/>
                    <a:round/>
                    <a:headEnd/>
                    <a:tailEnd/>
                  </a:ln>
                  <a:solidFill>
                    <a:schemeClr val="accent3">
                      <a:lumMod val="50000"/>
                    </a:schemeClr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Arial Black"/>
                </a:rPr>
                <a:t>Grain Elevators</a:t>
              </a:r>
              <a:endParaRPr lang="en-US" sz="3600" kern="10" dirty="0">
                <a:ln w="9525">
                  <a:noFill/>
                  <a:round/>
                  <a:headEnd/>
                  <a:tailEnd/>
                </a:ln>
                <a:solidFill>
                  <a:schemeClr val="accent3">
                    <a:lumMod val="5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Black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87097" y="0"/>
            <a:ext cx="9056903" cy="6216549"/>
            <a:chOff x="87097" y="0"/>
            <a:chExt cx="9056903" cy="6216549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177"/>
            <a:stretch/>
          </p:blipFill>
          <p:spPr>
            <a:xfrm>
              <a:off x="4703403" y="458137"/>
              <a:ext cx="1442081" cy="2187628"/>
            </a:xfrm>
            <a:prstGeom prst="rect">
              <a:avLst/>
            </a:prstGeom>
          </p:spPr>
        </p:pic>
        <p:grpSp>
          <p:nvGrpSpPr>
            <p:cNvPr id="12" name="Group 11"/>
            <p:cNvGrpSpPr/>
            <p:nvPr/>
          </p:nvGrpSpPr>
          <p:grpSpPr>
            <a:xfrm>
              <a:off x="87097" y="0"/>
              <a:ext cx="9056903" cy="6216549"/>
              <a:chOff x="87097" y="0"/>
              <a:chExt cx="9056903" cy="6216549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220" t="5683" r="3423" b="8443"/>
              <a:stretch/>
            </p:blipFill>
            <p:spPr>
              <a:xfrm>
                <a:off x="1554089" y="585489"/>
                <a:ext cx="2372265" cy="1837427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87097" y="0"/>
                <a:ext cx="5919677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b="1" dirty="0" smtClean="0"/>
                  <a:t>Unloading and Loading</a:t>
                </a:r>
              </a:p>
              <a:p>
                <a:endParaRPr lang="en-US" sz="400" b="1" dirty="0"/>
              </a:p>
              <a:p>
                <a:endParaRPr lang="en-US" sz="400" b="1" dirty="0" smtClean="0"/>
              </a:p>
              <a:p>
                <a:pPr marL="342900" indent="-342900">
                  <a:buFont typeface="Arial" pitchFamily="34" charset="0"/>
                  <a:buChar char="•"/>
                </a:pPr>
                <a:r>
                  <a:rPr lang="en-US" sz="2400" dirty="0" smtClean="0"/>
                  <a:t>Trucks to Train Cars (Rural Elevators)</a:t>
                </a:r>
              </a:p>
              <a:p>
                <a:pPr marL="342900" indent="-342900">
                  <a:buFont typeface="Arial" pitchFamily="34" charset="0"/>
                  <a:buChar char="•"/>
                </a:pPr>
                <a:r>
                  <a:rPr lang="en-US" sz="2400" dirty="0" smtClean="0"/>
                  <a:t>Train Cars to Train Cars</a:t>
                </a:r>
                <a:endParaRPr lang="en-US" sz="200" dirty="0" smtClean="0"/>
              </a:p>
              <a:p>
                <a:endParaRPr lang="en-US" sz="200" dirty="0" smtClean="0"/>
              </a:p>
              <a:p>
                <a:endParaRPr lang="en-US" sz="200" dirty="0"/>
              </a:p>
              <a:p>
                <a:endParaRPr lang="en-US" sz="200" dirty="0" smtClean="0"/>
              </a:p>
              <a:p>
                <a:endParaRPr lang="en-US" sz="200" dirty="0"/>
              </a:p>
              <a:p>
                <a:endParaRPr lang="en-US" sz="200" dirty="0" smtClean="0"/>
              </a:p>
              <a:p>
                <a:r>
                  <a:rPr lang="en-US" sz="3000" dirty="0"/>
                  <a:t> </a:t>
                </a:r>
                <a:r>
                  <a:rPr lang="en-US" sz="3000" dirty="0" smtClean="0"/>
                  <a:t>    or both</a:t>
                </a:r>
              </a:p>
            </p:txBody>
          </p:sp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0" y="2503376"/>
                <a:ext cx="2152870" cy="1431429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09151" y="2538020"/>
                <a:ext cx="2048661" cy="1362142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3472" y="2538020"/>
                <a:ext cx="2048661" cy="1362142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689" y="4283188"/>
                <a:ext cx="1877711" cy="1408283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80919" y="4302152"/>
                <a:ext cx="2087050" cy="1387666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6525303" y="825852"/>
                <a:ext cx="2618697" cy="1549089"/>
              </a:xfrm>
              <a:prstGeom prst="rect">
                <a:avLst/>
              </a:prstGeom>
            </p:spPr>
          </p:pic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47512" y="2529394"/>
                <a:ext cx="2203979" cy="1465412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76488" y="4292670"/>
                <a:ext cx="2118059" cy="1408283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61675" y="4643047"/>
                <a:ext cx="2366547" cy="1573502"/>
              </a:xfrm>
              <a:prstGeom prst="rect">
                <a:avLst/>
              </a:prstGeom>
            </p:spPr>
          </p:pic>
          <p:sp>
            <p:nvSpPr>
              <p:cNvPr id="7" name="Rectangle 6"/>
              <p:cNvSpPr/>
              <p:nvPr/>
            </p:nvSpPr>
            <p:spPr>
              <a:xfrm>
                <a:off x="2133012" y="1993900"/>
                <a:ext cx="191088" cy="228284"/>
              </a:xfrm>
              <a:prstGeom prst="rect">
                <a:avLst/>
              </a:prstGeom>
              <a:solidFill>
                <a:srgbClr val="00AC98">
                  <a:alpha val="4588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2779394" y="2012950"/>
                <a:ext cx="191088" cy="228284"/>
              </a:xfrm>
              <a:prstGeom prst="rect">
                <a:avLst/>
              </a:prstGeom>
              <a:solidFill>
                <a:srgbClr val="00AC98">
                  <a:alpha val="4588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5791200" y="1714111"/>
                <a:ext cx="191088" cy="228284"/>
              </a:xfrm>
              <a:prstGeom prst="rect">
                <a:avLst/>
              </a:prstGeom>
              <a:solidFill>
                <a:srgbClr val="00AC98">
                  <a:alpha val="4588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7258050" y="1948587"/>
                <a:ext cx="191088" cy="228284"/>
              </a:xfrm>
              <a:prstGeom prst="rect">
                <a:avLst/>
              </a:prstGeom>
              <a:solidFill>
                <a:srgbClr val="00AC98">
                  <a:alpha val="4588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7701962" y="1764783"/>
                <a:ext cx="191088" cy="228284"/>
              </a:xfrm>
              <a:prstGeom prst="rect">
                <a:avLst/>
              </a:prstGeom>
              <a:solidFill>
                <a:srgbClr val="00AC98">
                  <a:alpha val="4588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27" name="TextBox 26"/>
          <p:cNvSpPr txBox="1"/>
          <p:nvPr/>
        </p:nvSpPr>
        <p:spPr>
          <a:xfrm>
            <a:off x="5867400" y="6241869"/>
            <a:ext cx="2838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Delivery Pipes for Loading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1136659" y="3900162"/>
            <a:ext cx="51117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all my models … Truck in … Train out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1322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" presetClass="emph" presetSubtype="0" autoRev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0"/>
                            </p:stCondLst>
                            <p:childTnLst>
                              <p:par>
                                <p:cTn id="27" presetID="6" presetClass="emph" presetSubtype="0" autoRev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28" grpId="0"/>
      <p:bldP spid="28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108663" y="5791200"/>
            <a:ext cx="4722417" cy="904081"/>
            <a:chOff x="838200" y="2819400"/>
            <a:chExt cx="12649200" cy="2570163"/>
          </a:xfrm>
        </p:grpSpPr>
        <p:sp>
          <p:nvSpPr>
            <p:cNvPr id="11" name="WordArt 2"/>
            <p:cNvSpPr>
              <a:spLocks noChangeArrowheads="1" noChangeShapeType="1" noTextEdit="1"/>
            </p:cNvSpPr>
            <p:nvPr/>
          </p:nvSpPr>
          <p:spPr bwMode="auto">
            <a:xfrm>
              <a:off x="838200" y="2819400"/>
              <a:ext cx="12649200" cy="2570163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smtClean="0">
                  <a:ln w="9525">
                    <a:noFill/>
                    <a:round/>
                    <a:headEnd/>
                    <a:tailEnd/>
                  </a:ln>
                  <a:solidFill>
                    <a:schemeClr val="accent3">
                      <a:lumMod val="60000"/>
                      <a:lumOff val="40000"/>
                    </a:schemeClr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Arial Black"/>
                </a:rPr>
                <a:t>Grain Elevators</a:t>
              </a:r>
              <a:endParaRPr lang="en-US" sz="3600" kern="10" dirty="0">
                <a:ln w="9525">
                  <a:noFill/>
                  <a:round/>
                  <a:headEnd/>
                  <a:tailEnd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Black"/>
              </a:endParaRPr>
            </a:p>
          </p:txBody>
        </p:sp>
        <p:sp>
          <p:nvSpPr>
            <p:cNvPr id="12" name="WordArt 3"/>
            <p:cNvSpPr>
              <a:spLocks noChangeArrowheads="1" noChangeShapeType="1" noTextEdit="1"/>
            </p:cNvSpPr>
            <p:nvPr/>
          </p:nvSpPr>
          <p:spPr bwMode="auto">
            <a:xfrm>
              <a:off x="1328690" y="3655265"/>
              <a:ext cx="7680654" cy="114300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smtClean="0">
                  <a:ln w="9525">
                    <a:noFill/>
                    <a:round/>
                    <a:headEnd/>
                    <a:tailEnd/>
                  </a:ln>
                  <a:solidFill>
                    <a:schemeClr val="accent3">
                      <a:lumMod val="50000"/>
                    </a:schemeClr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Arial Black"/>
                </a:rPr>
                <a:t>Grain Elevators</a:t>
              </a:r>
              <a:endParaRPr lang="en-US" sz="3600" kern="10" dirty="0">
                <a:ln w="9525">
                  <a:noFill/>
                  <a:round/>
                  <a:headEnd/>
                  <a:tailEnd/>
                </a:ln>
                <a:solidFill>
                  <a:schemeClr val="accent3">
                    <a:lumMod val="5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Black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14300" y="81647"/>
            <a:ext cx="67437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Multiple Bins</a:t>
            </a:r>
          </a:p>
          <a:p>
            <a:r>
              <a:rPr lang="en-US" sz="4000" dirty="0"/>
              <a:t> </a:t>
            </a:r>
            <a:r>
              <a:rPr lang="en-US" sz="4000" dirty="0" smtClean="0"/>
              <a:t>                  allows storage of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199890" y="1234971"/>
            <a:ext cx="343484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 smtClean="0"/>
              <a:t>a)   Different Grains</a:t>
            </a:r>
            <a:endParaRPr lang="en-US" sz="2300" dirty="0"/>
          </a:p>
        </p:txBody>
      </p:sp>
      <p:sp>
        <p:nvSpPr>
          <p:cNvPr id="5" name="TextBox 4"/>
          <p:cNvSpPr txBox="1"/>
          <p:nvPr/>
        </p:nvSpPr>
        <p:spPr>
          <a:xfrm>
            <a:off x="179919" y="1628697"/>
            <a:ext cx="693065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lphaLcParenR" startAt="2"/>
            </a:pPr>
            <a:r>
              <a:rPr lang="en-US" sz="2300" dirty="0" smtClean="0"/>
              <a:t>Grades of Grain … “Different Moisture Contents”</a:t>
            </a:r>
          </a:p>
          <a:p>
            <a:r>
              <a:rPr lang="en-US" sz="2300" dirty="0" smtClean="0"/>
              <a:t>c)    Wheat and barley on the basis of protein content</a:t>
            </a:r>
            <a:endParaRPr lang="en-US" sz="23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2529774"/>
            <a:ext cx="2438400" cy="18268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70" y="2575396"/>
            <a:ext cx="2438400" cy="18268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68" r="15543" b="1675"/>
          <a:stretch/>
        </p:blipFill>
        <p:spPr>
          <a:xfrm>
            <a:off x="6566888" y="4038600"/>
            <a:ext cx="2023354" cy="2362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73" t="42968" r="2821" b="35604"/>
          <a:stretch/>
        </p:blipFill>
        <p:spPr>
          <a:xfrm>
            <a:off x="7692865" y="1847850"/>
            <a:ext cx="1270000" cy="1524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877050" y="3152703"/>
            <a:ext cx="1479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Head House</a:t>
            </a:r>
          </a:p>
          <a:p>
            <a:r>
              <a:rPr lang="en-US" dirty="0" smtClean="0"/>
              <a:t>Plan View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629400" y="6416159"/>
            <a:ext cx="2838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Plan View</a:t>
            </a:r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894B9-FBB5-49FC-8E67-7D378E123123}" type="slidenum">
              <a:rPr lang="en-US" smtClean="0"/>
              <a:t>15</a:t>
            </a:fld>
            <a:endParaRPr lang="en-US" dirty="0"/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6172200" y="6073186"/>
            <a:ext cx="818812" cy="1203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626398" y="5873273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Bins</a:t>
            </a: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1828800" y="3953795"/>
            <a:ext cx="4970893" cy="1826895"/>
            <a:chOff x="1828800" y="3953795"/>
            <a:chExt cx="4970893" cy="182689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8800" y="3953795"/>
              <a:ext cx="2438400" cy="1826895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4281731" y="4450228"/>
              <a:ext cx="251796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My models handled:</a:t>
              </a:r>
            </a:p>
            <a:p>
              <a:pPr marL="342900" indent="-342900">
                <a:buFont typeface="Arial" pitchFamily="34" charset="0"/>
                <a:buChar char="•"/>
              </a:pPr>
              <a:r>
                <a:rPr lang="en-US" sz="2000" dirty="0" smtClean="0"/>
                <a:t>wheat</a:t>
              </a:r>
              <a:endParaRPr lang="en-US" sz="2000" dirty="0" smtClean="0"/>
            </a:p>
            <a:p>
              <a:pPr marL="342900" indent="-342900">
                <a:buFont typeface="Arial" pitchFamily="34" charset="0"/>
                <a:buChar char="•"/>
              </a:pPr>
              <a:r>
                <a:rPr lang="en-US" sz="2000" dirty="0" smtClean="0"/>
                <a:t>corn</a:t>
              </a:r>
            </a:p>
            <a:p>
              <a:pPr marL="342900" indent="-342900">
                <a:buFont typeface="Arial" pitchFamily="34" charset="0"/>
                <a:buChar char="•"/>
              </a:pPr>
              <a:r>
                <a:rPr lang="en-US" sz="2000" dirty="0" smtClean="0"/>
                <a:t>milo</a:t>
              </a:r>
              <a:endParaRPr lang="en-US" sz="2000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324599" y="91232"/>
            <a:ext cx="2450803" cy="1737568"/>
            <a:chOff x="6324599" y="91232"/>
            <a:chExt cx="2450803" cy="1737568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01" t="10935" r="15543" b="57032"/>
            <a:stretch/>
          </p:blipFill>
          <p:spPr>
            <a:xfrm>
              <a:off x="6324599" y="91232"/>
              <a:ext cx="2227897" cy="1737568"/>
            </a:xfrm>
            <a:prstGeom prst="rect">
              <a:avLst/>
            </a:prstGeom>
          </p:spPr>
        </p:pic>
        <p:cxnSp>
          <p:nvCxnSpPr>
            <p:cNvPr id="18" name="Straight Arrow Connector 17"/>
            <p:cNvCxnSpPr/>
            <p:nvPr/>
          </p:nvCxnSpPr>
          <p:spPr>
            <a:xfrm flipH="1">
              <a:off x="7438548" y="533400"/>
              <a:ext cx="556973" cy="53340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7937202" y="316835"/>
              <a:ext cx="838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Bins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199509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6" presetClass="emph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4.44444E-6 -4.81481E-6 L -0.30902 0.3268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51" y="16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108663" y="228600"/>
            <a:ext cx="4615737" cy="1088886"/>
            <a:chOff x="838200" y="2819400"/>
            <a:chExt cx="12649200" cy="2570163"/>
          </a:xfrm>
        </p:grpSpPr>
        <p:sp>
          <p:nvSpPr>
            <p:cNvPr id="9" name="WordArt 2"/>
            <p:cNvSpPr>
              <a:spLocks noChangeArrowheads="1" noChangeShapeType="1" noTextEdit="1"/>
            </p:cNvSpPr>
            <p:nvPr/>
          </p:nvSpPr>
          <p:spPr bwMode="auto">
            <a:xfrm>
              <a:off x="838200" y="2819400"/>
              <a:ext cx="12649200" cy="2570163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smtClean="0">
                  <a:ln w="9525">
                    <a:noFill/>
                    <a:round/>
                    <a:headEnd/>
                    <a:tailEnd/>
                  </a:ln>
                  <a:solidFill>
                    <a:schemeClr val="accent3">
                      <a:lumMod val="60000"/>
                      <a:lumOff val="40000"/>
                    </a:schemeClr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Arial Black"/>
                </a:rPr>
                <a:t>Elevator Heads</a:t>
              </a:r>
              <a:endParaRPr lang="en-US" sz="3600" kern="10" dirty="0">
                <a:ln w="9525">
                  <a:noFill/>
                  <a:round/>
                  <a:headEnd/>
                  <a:tailEnd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Black"/>
              </a:endParaRPr>
            </a:p>
          </p:txBody>
        </p:sp>
        <p:sp>
          <p:nvSpPr>
            <p:cNvPr id="10" name="WordArt 3"/>
            <p:cNvSpPr>
              <a:spLocks noChangeArrowheads="1" noChangeShapeType="1" noTextEdit="1"/>
            </p:cNvSpPr>
            <p:nvPr/>
          </p:nvSpPr>
          <p:spPr bwMode="auto">
            <a:xfrm>
              <a:off x="1328690" y="3655265"/>
              <a:ext cx="7680654" cy="114300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smtClean="0">
                  <a:ln w="9525">
                    <a:noFill/>
                    <a:round/>
                    <a:headEnd/>
                    <a:tailEnd/>
                  </a:ln>
                  <a:solidFill>
                    <a:schemeClr val="accent3">
                      <a:lumMod val="50000"/>
                    </a:schemeClr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Arial Black"/>
                </a:rPr>
                <a:t>Elevator Heads</a:t>
              </a:r>
              <a:endParaRPr lang="en-US" sz="3600" kern="10" dirty="0">
                <a:ln w="9525">
                  <a:noFill/>
                  <a:round/>
                  <a:headEnd/>
                  <a:tailEnd/>
                </a:ln>
                <a:solidFill>
                  <a:schemeClr val="accent3">
                    <a:lumMod val="5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Black"/>
              </a:endParaRPr>
            </a:p>
          </p:txBody>
        </p:sp>
      </p:grp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894B9-FBB5-49FC-8E67-7D378E123123}" type="slidenum">
              <a:rPr lang="en-US" smtClean="0"/>
              <a:t>16</a:t>
            </a:fld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381000" y="185269"/>
            <a:ext cx="8656745" cy="6598300"/>
            <a:chOff x="381000" y="185269"/>
            <a:chExt cx="8656745" cy="6598300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4703" y="185269"/>
              <a:ext cx="2183042" cy="1939975"/>
            </a:xfrm>
            <a:prstGeom prst="rect">
              <a:avLst/>
            </a:prstGeom>
          </p:spPr>
        </p:pic>
        <p:grpSp>
          <p:nvGrpSpPr>
            <p:cNvPr id="19" name="Group 18"/>
            <p:cNvGrpSpPr/>
            <p:nvPr/>
          </p:nvGrpSpPr>
          <p:grpSpPr>
            <a:xfrm>
              <a:off x="381000" y="1219200"/>
              <a:ext cx="7763383" cy="5564369"/>
              <a:chOff x="381000" y="1219200"/>
              <a:chExt cx="7763383" cy="5564369"/>
            </a:xfrm>
          </p:grpSpPr>
          <p:grpSp>
            <p:nvGrpSpPr>
              <p:cNvPr id="46" name="Group 45"/>
              <p:cNvGrpSpPr/>
              <p:nvPr/>
            </p:nvGrpSpPr>
            <p:grpSpPr>
              <a:xfrm>
                <a:off x="381000" y="1219200"/>
                <a:ext cx="7763383" cy="5564369"/>
                <a:chOff x="161417" y="1316459"/>
                <a:chExt cx="7763383" cy="5564369"/>
              </a:xfrm>
            </p:grpSpPr>
            <p:grpSp>
              <p:nvGrpSpPr>
                <p:cNvPr id="20" name="Group 19"/>
                <p:cNvGrpSpPr/>
                <p:nvPr/>
              </p:nvGrpSpPr>
              <p:grpSpPr>
                <a:xfrm>
                  <a:off x="161417" y="1316459"/>
                  <a:ext cx="7763383" cy="5564369"/>
                  <a:chOff x="161417" y="1316459"/>
                  <a:chExt cx="7763383" cy="5564369"/>
                </a:xfrm>
              </p:grpSpPr>
              <p:grpSp>
                <p:nvGrpSpPr>
                  <p:cNvPr id="14" name="Group 13"/>
                  <p:cNvGrpSpPr/>
                  <p:nvPr/>
                </p:nvGrpSpPr>
                <p:grpSpPr>
                  <a:xfrm>
                    <a:off x="161417" y="1316459"/>
                    <a:ext cx="7763383" cy="5564369"/>
                    <a:chOff x="161417" y="1316459"/>
                    <a:chExt cx="7763383" cy="5564369"/>
                  </a:xfrm>
                </p:grpSpPr>
                <p:grpSp>
                  <p:nvGrpSpPr>
                    <p:cNvPr id="7" name="Group 6"/>
                    <p:cNvGrpSpPr/>
                    <p:nvPr/>
                  </p:nvGrpSpPr>
                  <p:grpSpPr>
                    <a:xfrm>
                      <a:off x="161417" y="1316459"/>
                      <a:ext cx="7763383" cy="5272232"/>
                      <a:chOff x="161417" y="1316459"/>
                      <a:chExt cx="7763383" cy="5272232"/>
                    </a:xfrm>
                  </p:grpSpPr>
                  <p:sp>
                    <p:nvSpPr>
                      <p:cNvPr id="4" name="TextBox 3"/>
                      <p:cNvSpPr txBox="1"/>
                      <p:nvPr/>
                    </p:nvSpPr>
                    <p:spPr>
                      <a:xfrm>
                        <a:off x="4724400" y="1316459"/>
                        <a:ext cx="2133600" cy="44627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US" sz="2300" dirty="0" smtClean="0"/>
                          <a:t>Elevator Heads</a:t>
                        </a:r>
                        <a:endParaRPr lang="en-US" sz="2300" dirty="0"/>
                      </a:p>
                    </p:txBody>
                  </p:sp>
                  <p:grpSp>
                    <p:nvGrpSpPr>
                      <p:cNvPr id="13" name="Group 12"/>
                      <p:cNvGrpSpPr/>
                      <p:nvPr/>
                    </p:nvGrpSpPr>
                    <p:grpSpPr>
                      <a:xfrm>
                        <a:off x="1190623" y="1683500"/>
                        <a:ext cx="6734177" cy="4905191"/>
                        <a:chOff x="1190623" y="1670797"/>
                        <a:chExt cx="6734177" cy="4905191"/>
                      </a:xfrm>
                    </p:grpSpPr>
                    <p:grpSp>
                      <p:nvGrpSpPr>
                        <p:cNvPr id="3" name="Group 2"/>
                        <p:cNvGrpSpPr/>
                        <p:nvPr/>
                      </p:nvGrpSpPr>
                      <p:grpSpPr>
                        <a:xfrm>
                          <a:off x="1190623" y="2130112"/>
                          <a:ext cx="3074400" cy="4445876"/>
                          <a:chOff x="2416526" y="2133600"/>
                          <a:chExt cx="3074400" cy="4445876"/>
                        </a:xfrm>
                      </p:grpSpPr>
                      <p:pic>
                        <p:nvPicPr>
                          <p:cNvPr id="2" name="Picture 1"/>
                          <p:cNvPicPr>
                            <a:picLocks noChangeAspect="1"/>
                          </p:cNvPicPr>
                          <p:nvPr/>
                        </p:nvPicPr>
                        <p:blipFill rotWithShape="1">
                          <a:blip r:embed="rId3" cstate="print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 l="48989" t="2871" r="2240" b="2393"/>
                          <a:stretch/>
                        </p:blipFill>
                        <p:spPr>
                          <a:xfrm rot="10800000">
                            <a:off x="2416526" y="2133600"/>
                            <a:ext cx="2841273" cy="4445876"/>
                          </a:xfrm>
                          <a:prstGeom prst="rect">
                            <a:avLst/>
                          </a:prstGeom>
                        </p:spPr>
                      </p:pic>
                      <p:sp>
                        <p:nvSpPr>
                          <p:cNvPr id="28" name="Freeform 27"/>
                          <p:cNvSpPr/>
                          <p:nvPr/>
                        </p:nvSpPr>
                        <p:spPr>
                          <a:xfrm>
                            <a:off x="2684352" y="5830432"/>
                            <a:ext cx="1290119" cy="434566"/>
                          </a:xfrm>
                          <a:custGeom>
                            <a:avLst/>
                            <a:gdLst>
                              <a:gd name="connsiteX0" fmla="*/ 0 w 1290119"/>
                              <a:gd name="connsiteY0" fmla="*/ 9053 h 434566"/>
                              <a:gd name="connsiteX1" fmla="*/ 964195 w 1290119"/>
                              <a:gd name="connsiteY1" fmla="*/ 0 h 434566"/>
                              <a:gd name="connsiteX2" fmla="*/ 964195 w 1290119"/>
                              <a:gd name="connsiteY2" fmla="*/ 434566 h 434566"/>
                              <a:gd name="connsiteX3" fmla="*/ 1290119 w 1290119"/>
                              <a:gd name="connsiteY3" fmla="*/ 434566 h 43456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</a:cxnLst>
                            <a:rect l="l" t="t" r="r" b="b"/>
                            <a:pathLst>
                              <a:path w="1290119" h="434566">
                                <a:moveTo>
                                  <a:pt x="0" y="9053"/>
                                </a:moveTo>
                                <a:lnTo>
                                  <a:pt x="964195" y="0"/>
                                </a:lnTo>
                                <a:lnTo>
                                  <a:pt x="964195" y="434566"/>
                                </a:lnTo>
                                <a:lnTo>
                                  <a:pt x="1290119" y="434566"/>
                                </a:lnTo>
                              </a:path>
                            </a:pathLst>
                          </a:custGeom>
                          <a:noFill/>
                          <a:ln w="82550"/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 dirty="0"/>
                          </a:p>
                        </p:txBody>
                      </p:sp>
                      <p:sp>
                        <p:nvSpPr>
                          <p:cNvPr id="29" name="Freeform 28"/>
                          <p:cNvSpPr/>
                          <p:nvPr/>
                        </p:nvSpPr>
                        <p:spPr>
                          <a:xfrm>
                            <a:off x="3761715" y="5893806"/>
                            <a:ext cx="1077362" cy="434566"/>
                          </a:xfrm>
                          <a:custGeom>
                            <a:avLst/>
                            <a:gdLst>
                              <a:gd name="connsiteX0" fmla="*/ 0 w 1077362"/>
                              <a:gd name="connsiteY0" fmla="*/ 122222 h 434566"/>
                              <a:gd name="connsiteX1" fmla="*/ 190123 w 1077362"/>
                              <a:gd name="connsiteY1" fmla="*/ 122222 h 434566"/>
                              <a:gd name="connsiteX2" fmla="*/ 353085 w 1077362"/>
                              <a:gd name="connsiteY2" fmla="*/ 262550 h 434566"/>
                              <a:gd name="connsiteX3" fmla="*/ 348558 w 1077362"/>
                              <a:gd name="connsiteY3" fmla="*/ 434566 h 434566"/>
                              <a:gd name="connsiteX4" fmla="*/ 751437 w 1077362"/>
                              <a:gd name="connsiteY4" fmla="*/ 425513 h 434566"/>
                              <a:gd name="connsiteX5" fmla="*/ 746911 w 1077362"/>
                              <a:gd name="connsiteY5" fmla="*/ 267077 h 434566"/>
                              <a:gd name="connsiteX6" fmla="*/ 1077362 w 1077362"/>
                              <a:gd name="connsiteY6" fmla="*/ 0 h 434566"/>
                              <a:gd name="connsiteX7" fmla="*/ 1077362 w 1077362"/>
                              <a:gd name="connsiteY7" fmla="*/ 0 h 43456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1077362" h="434566">
                                <a:moveTo>
                                  <a:pt x="0" y="122222"/>
                                </a:moveTo>
                                <a:lnTo>
                                  <a:pt x="190123" y="122222"/>
                                </a:lnTo>
                                <a:lnTo>
                                  <a:pt x="353085" y="262550"/>
                                </a:lnTo>
                                <a:lnTo>
                                  <a:pt x="348558" y="434566"/>
                                </a:lnTo>
                                <a:lnTo>
                                  <a:pt x="751437" y="425513"/>
                                </a:lnTo>
                                <a:lnTo>
                                  <a:pt x="746911" y="267077"/>
                                </a:lnTo>
                                <a:lnTo>
                                  <a:pt x="1077362" y="0"/>
                                </a:lnTo>
                                <a:lnTo>
                                  <a:pt x="1077362" y="0"/>
                                </a:lnTo>
                              </a:path>
                            </a:pathLst>
                          </a:custGeom>
                          <a:noFill/>
                          <a:ln w="82550"/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 dirty="0"/>
                          </a:p>
                        </p:txBody>
                      </p:sp>
                      <p:sp>
                        <p:nvSpPr>
                          <p:cNvPr id="30" name="Freeform 29"/>
                          <p:cNvSpPr/>
                          <p:nvPr/>
                        </p:nvSpPr>
                        <p:spPr>
                          <a:xfrm>
                            <a:off x="4730435" y="5853065"/>
                            <a:ext cx="760491" cy="389299"/>
                          </a:xfrm>
                          <a:custGeom>
                            <a:avLst/>
                            <a:gdLst>
                              <a:gd name="connsiteX0" fmla="*/ 0 w 760491"/>
                              <a:gd name="connsiteY0" fmla="*/ 389299 h 389299"/>
                              <a:gd name="connsiteX1" fmla="*/ 267078 w 760491"/>
                              <a:gd name="connsiteY1" fmla="*/ 384773 h 389299"/>
                              <a:gd name="connsiteX2" fmla="*/ 258024 w 760491"/>
                              <a:gd name="connsiteY2" fmla="*/ 0 h 389299"/>
                              <a:gd name="connsiteX3" fmla="*/ 760491 w 760491"/>
                              <a:gd name="connsiteY3" fmla="*/ 0 h 389299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</a:cxnLst>
                            <a:rect l="l" t="t" r="r" b="b"/>
                            <a:pathLst>
                              <a:path w="760491" h="389299">
                                <a:moveTo>
                                  <a:pt x="0" y="389299"/>
                                </a:moveTo>
                                <a:lnTo>
                                  <a:pt x="267078" y="384773"/>
                                </a:lnTo>
                                <a:lnTo>
                                  <a:pt x="258024" y="0"/>
                                </a:lnTo>
                                <a:lnTo>
                                  <a:pt x="760491" y="0"/>
                                </a:lnTo>
                              </a:path>
                            </a:pathLst>
                          </a:custGeom>
                          <a:noFill/>
                          <a:ln w="82550"/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 dirty="0"/>
                          </a:p>
                        </p:txBody>
                      </p:sp>
                    </p:grpSp>
                    <p:grpSp>
                      <p:nvGrpSpPr>
                        <p:cNvPr id="6" name="Group 5"/>
                        <p:cNvGrpSpPr/>
                        <p:nvPr/>
                      </p:nvGrpSpPr>
                      <p:grpSpPr>
                        <a:xfrm>
                          <a:off x="5257800" y="2209800"/>
                          <a:ext cx="2667000" cy="4223312"/>
                          <a:chOff x="5029201" y="2143125"/>
                          <a:chExt cx="2667000" cy="4223312"/>
                        </a:xfrm>
                      </p:grpSpPr>
                      <p:pic>
                        <p:nvPicPr>
                          <p:cNvPr id="17" name="Picture 16"/>
                          <p:cNvPicPr>
                            <a:picLocks noChangeAspect="1"/>
                          </p:cNvPicPr>
                          <p:nvPr/>
                        </p:nvPicPr>
                        <p:blipFill rotWithShape="1">
                          <a:blip r:embed="rId3" cstate="print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 l="7509" t="7613" r="46711" b="2393"/>
                          <a:stretch/>
                        </p:blipFill>
                        <p:spPr>
                          <a:xfrm rot="10800000">
                            <a:off x="5029201" y="2143125"/>
                            <a:ext cx="2667000" cy="4223312"/>
                          </a:xfrm>
                          <a:prstGeom prst="rect">
                            <a:avLst/>
                          </a:prstGeom>
                        </p:spPr>
                      </p:pic>
                      <p:sp>
                        <p:nvSpPr>
                          <p:cNvPr id="31" name="Freeform 30"/>
                          <p:cNvSpPr/>
                          <p:nvPr/>
                        </p:nvSpPr>
                        <p:spPr>
                          <a:xfrm>
                            <a:off x="5509034" y="5635782"/>
                            <a:ext cx="588475" cy="461727"/>
                          </a:xfrm>
                          <a:custGeom>
                            <a:avLst/>
                            <a:gdLst>
                              <a:gd name="connsiteX0" fmla="*/ 0 w 588475"/>
                              <a:gd name="connsiteY0" fmla="*/ 4527 h 461727"/>
                              <a:gd name="connsiteX1" fmla="*/ 303291 w 588475"/>
                              <a:gd name="connsiteY1" fmla="*/ 0 h 461727"/>
                              <a:gd name="connsiteX2" fmla="*/ 588475 w 588475"/>
                              <a:gd name="connsiteY2" fmla="*/ 461727 h 461727"/>
                              <a:gd name="connsiteX3" fmla="*/ 588475 w 588475"/>
                              <a:gd name="connsiteY3" fmla="*/ 461727 h 461727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</a:cxnLst>
                            <a:rect l="l" t="t" r="r" b="b"/>
                            <a:pathLst>
                              <a:path w="588475" h="461727">
                                <a:moveTo>
                                  <a:pt x="0" y="4527"/>
                                </a:moveTo>
                                <a:lnTo>
                                  <a:pt x="303291" y="0"/>
                                </a:lnTo>
                                <a:lnTo>
                                  <a:pt x="588475" y="461727"/>
                                </a:lnTo>
                                <a:lnTo>
                                  <a:pt x="588475" y="461727"/>
                                </a:lnTo>
                              </a:path>
                            </a:pathLst>
                          </a:custGeom>
                          <a:noFill/>
                          <a:ln w="82550"/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 dirty="0"/>
                          </a:p>
                        </p:txBody>
                      </p:sp>
                      <p:sp>
                        <p:nvSpPr>
                          <p:cNvPr id="33" name="Freeform 32"/>
                          <p:cNvSpPr/>
                          <p:nvPr/>
                        </p:nvSpPr>
                        <p:spPr>
                          <a:xfrm>
                            <a:off x="5441133" y="6151830"/>
                            <a:ext cx="959667" cy="117695"/>
                          </a:xfrm>
                          <a:custGeom>
                            <a:avLst/>
                            <a:gdLst>
                              <a:gd name="connsiteX0" fmla="*/ 0 w 959667"/>
                              <a:gd name="connsiteY0" fmla="*/ 9053 h 117695"/>
                              <a:gd name="connsiteX1" fmla="*/ 434566 w 959667"/>
                              <a:gd name="connsiteY1" fmla="*/ 9053 h 117695"/>
                              <a:gd name="connsiteX2" fmla="*/ 434566 w 959667"/>
                              <a:gd name="connsiteY2" fmla="*/ 117695 h 117695"/>
                              <a:gd name="connsiteX3" fmla="*/ 955140 w 959667"/>
                              <a:gd name="connsiteY3" fmla="*/ 117695 h 117695"/>
                              <a:gd name="connsiteX4" fmla="*/ 959667 w 959667"/>
                              <a:gd name="connsiteY4" fmla="*/ 0 h 117695"/>
                              <a:gd name="connsiteX5" fmla="*/ 959667 w 959667"/>
                              <a:gd name="connsiteY5" fmla="*/ 0 h 117695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</a:cxnLst>
                            <a:rect l="l" t="t" r="r" b="b"/>
                            <a:pathLst>
                              <a:path w="959667" h="117695">
                                <a:moveTo>
                                  <a:pt x="0" y="9053"/>
                                </a:moveTo>
                                <a:lnTo>
                                  <a:pt x="434566" y="9053"/>
                                </a:lnTo>
                                <a:lnTo>
                                  <a:pt x="434566" y="117695"/>
                                </a:lnTo>
                                <a:lnTo>
                                  <a:pt x="955140" y="117695"/>
                                </a:lnTo>
                                <a:lnTo>
                                  <a:pt x="959667" y="0"/>
                                </a:lnTo>
                                <a:lnTo>
                                  <a:pt x="959667" y="0"/>
                                </a:lnTo>
                              </a:path>
                            </a:pathLst>
                          </a:custGeom>
                          <a:noFill/>
                          <a:ln w="82550"/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 dirty="0"/>
                          </a:p>
                        </p:txBody>
                      </p:sp>
                      <p:sp>
                        <p:nvSpPr>
                          <p:cNvPr id="35" name="Freeform 34"/>
                          <p:cNvSpPr/>
                          <p:nvPr/>
                        </p:nvSpPr>
                        <p:spPr>
                          <a:xfrm>
                            <a:off x="6283105" y="5776111"/>
                            <a:ext cx="1339913" cy="357612"/>
                          </a:xfrm>
                          <a:custGeom>
                            <a:avLst/>
                            <a:gdLst>
                              <a:gd name="connsiteX0" fmla="*/ 0 w 1339913"/>
                              <a:gd name="connsiteY0" fmla="*/ 357612 h 357612"/>
                              <a:gd name="connsiteX1" fmla="*/ 466253 w 1339913"/>
                              <a:gd name="connsiteY1" fmla="*/ 40740 h 357612"/>
                              <a:gd name="connsiteX2" fmla="*/ 529628 w 1339913"/>
                              <a:gd name="connsiteY2" fmla="*/ 0 h 357612"/>
                              <a:gd name="connsiteX3" fmla="*/ 1339913 w 1339913"/>
                              <a:gd name="connsiteY3" fmla="*/ 0 h 357612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</a:cxnLst>
                            <a:rect l="l" t="t" r="r" b="b"/>
                            <a:pathLst>
                              <a:path w="1339913" h="357612">
                                <a:moveTo>
                                  <a:pt x="0" y="357612"/>
                                </a:moveTo>
                                <a:lnTo>
                                  <a:pt x="466253" y="40740"/>
                                </a:lnTo>
                                <a:lnTo>
                                  <a:pt x="529628" y="0"/>
                                </a:lnTo>
                                <a:lnTo>
                                  <a:pt x="1339913" y="0"/>
                                </a:lnTo>
                              </a:path>
                            </a:pathLst>
                          </a:custGeom>
                          <a:noFill/>
                          <a:ln w="82550"/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 dirty="0"/>
                          </a:p>
                        </p:txBody>
                      </p:sp>
                    </p:grpSp>
                    <p:grpSp>
                      <p:nvGrpSpPr>
                        <p:cNvPr id="26" name="Group 25"/>
                        <p:cNvGrpSpPr/>
                        <p:nvPr/>
                      </p:nvGrpSpPr>
                      <p:grpSpPr>
                        <a:xfrm>
                          <a:off x="2895601" y="1670797"/>
                          <a:ext cx="3217223" cy="770116"/>
                          <a:chOff x="4153787" y="1804291"/>
                          <a:chExt cx="2018413" cy="634109"/>
                        </a:xfrm>
                      </p:grpSpPr>
                      <p:cxnSp>
                        <p:nvCxnSpPr>
                          <p:cNvPr id="5" name="Straight Arrow Connector 4"/>
                          <p:cNvCxnSpPr/>
                          <p:nvPr/>
                        </p:nvCxnSpPr>
                        <p:spPr>
                          <a:xfrm flipH="1">
                            <a:off x="4392817" y="1804291"/>
                            <a:ext cx="1034206" cy="561455"/>
                          </a:xfrm>
                          <a:prstGeom prst="straightConnector1">
                            <a:avLst/>
                          </a:prstGeom>
                          <a:ln w="38100">
                            <a:solidFill>
                              <a:srgbClr val="FF0000"/>
                            </a:solidFill>
                            <a:tailEnd type="arrow"/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1" name="Straight Arrow Connector 10"/>
                          <p:cNvCxnSpPr/>
                          <p:nvPr/>
                        </p:nvCxnSpPr>
                        <p:spPr>
                          <a:xfrm flipH="1">
                            <a:off x="4153787" y="1804291"/>
                            <a:ext cx="1273237" cy="526378"/>
                          </a:xfrm>
                          <a:prstGeom prst="straightConnector1">
                            <a:avLst/>
                          </a:prstGeom>
                          <a:ln w="38100">
                            <a:solidFill>
                              <a:srgbClr val="FF0000"/>
                            </a:solidFill>
                            <a:tailEnd type="arrow"/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6" name="Straight Arrow Connector 15"/>
                          <p:cNvCxnSpPr/>
                          <p:nvPr/>
                        </p:nvCxnSpPr>
                        <p:spPr>
                          <a:xfrm>
                            <a:off x="5427023" y="1804291"/>
                            <a:ext cx="745177" cy="634109"/>
                          </a:xfrm>
                          <a:prstGeom prst="straightConnector1">
                            <a:avLst/>
                          </a:prstGeom>
                          <a:ln w="38100">
                            <a:solidFill>
                              <a:srgbClr val="FF0000"/>
                            </a:solidFill>
                            <a:tailEnd type="arrow"/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</p:grpSp>
                  </p:grpSp>
                  <p:sp>
                    <p:nvSpPr>
                      <p:cNvPr id="25" name="TextBox 24"/>
                      <p:cNvSpPr txBox="1"/>
                      <p:nvPr/>
                    </p:nvSpPr>
                    <p:spPr>
                      <a:xfrm>
                        <a:off x="342319" y="3495675"/>
                        <a:ext cx="1337149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US" dirty="0" smtClean="0"/>
                          <a:t>Dust Spout</a:t>
                        </a:r>
                        <a:endParaRPr lang="en-US" dirty="0"/>
                      </a:p>
                    </p:txBody>
                  </p:sp>
                  <p:sp>
                    <p:nvSpPr>
                      <p:cNvPr id="27" name="TextBox 26"/>
                      <p:cNvSpPr txBox="1"/>
                      <p:nvPr/>
                    </p:nvSpPr>
                    <p:spPr>
                      <a:xfrm>
                        <a:off x="161417" y="5238017"/>
                        <a:ext cx="1175448" cy="64633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US" dirty="0" smtClean="0"/>
                          <a:t>Dust </a:t>
                        </a:r>
                      </a:p>
                      <a:p>
                        <a:r>
                          <a:rPr lang="en-US" dirty="0" smtClean="0"/>
                          <a:t>Collector</a:t>
                        </a:r>
                        <a:endParaRPr lang="en-US" dirty="0"/>
                      </a:p>
                    </p:txBody>
                  </p:sp>
                  <p:cxnSp>
                    <p:nvCxnSpPr>
                      <p:cNvPr id="32" name="Straight Arrow Connector 31"/>
                      <p:cNvCxnSpPr/>
                      <p:nvPr/>
                    </p:nvCxnSpPr>
                    <p:spPr>
                      <a:xfrm>
                        <a:off x="1543050" y="3686175"/>
                        <a:ext cx="719580" cy="112157"/>
                      </a:xfrm>
                      <a:prstGeom prst="straightConnector1">
                        <a:avLst/>
                      </a:prstGeom>
                      <a:ln w="38100">
                        <a:solidFill>
                          <a:srgbClr val="FF0000"/>
                        </a:solidFill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4" name="Straight Arrow Connector 33"/>
                      <p:cNvCxnSpPr/>
                      <p:nvPr/>
                    </p:nvCxnSpPr>
                    <p:spPr>
                      <a:xfrm>
                        <a:off x="838200" y="5518533"/>
                        <a:ext cx="762000" cy="42649"/>
                      </a:xfrm>
                      <a:prstGeom prst="straightConnector1">
                        <a:avLst/>
                      </a:prstGeom>
                      <a:ln w="38100">
                        <a:solidFill>
                          <a:srgbClr val="FF0000"/>
                        </a:solidFill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23" name="TextBox 22"/>
                    <p:cNvSpPr txBox="1"/>
                    <p:nvPr/>
                  </p:nvSpPr>
                  <p:spPr>
                    <a:xfrm>
                      <a:off x="4953000" y="6509727"/>
                      <a:ext cx="2838166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dirty="0" smtClean="0">
                          <a:latin typeface="Arial Black" pitchFamily="34" charset="0"/>
                        </a:rPr>
                        <a:t>Longitudinal Section</a:t>
                      </a:r>
                      <a:endParaRPr lang="en-US" dirty="0">
                        <a:latin typeface="Arial Black" pitchFamily="34" charset="0"/>
                      </a:endParaRPr>
                    </a:p>
                  </p:txBody>
                </p:sp>
                <p:sp>
                  <p:nvSpPr>
                    <p:cNvPr id="24" name="TextBox 23"/>
                    <p:cNvSpPr txBox="1"/>
                    <p:nvPr/>
                  </p:nvSpPr>
                  <p:spPr>
                    <a:xfrm>
                      <a:off x="1733834" y="6511496"/>
                      <a:ext cx="2838166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dirty="0" smtClean="0">
                          <a:latin typeface="Arial Black" pitchFamily="34" charset="0"/>
                        </a:rPr>
                        <a:t>Cross Section</a:t>
                      </a:r>
                      <a:endParaRPr lang="en-US" dirty="0">
                        <a:latin typeface="Arial Black" pitchFamily="34" charset="0"/>
                      </a:endParaRPr>
                    </a:p>
                  </p:txBody>
                </p:sp>
              </p:grpSp>
              <p:sp>
                <p:nvSpPr>
                  <p:cNvPr id="36" name="TextBox 35"/>
                  <p:cNvSpPr txBox="1"/>
                  <p:nvPr/>
                </p:nvSpPr>
                <p:spPr>
                  <a:xfrm>
                    <a:off x="292042" y="4290206"/>
                    <a:ext cx="1572417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 smtClean="0"/>
                      <a:t>Vertical Legs</a:t>
                    </a:r>
                    <a:endParaRPr lang="en-US" dirty="0"/>
                  </a:p>
                </p:txBody>
              </p:sp>
              <p:cxnSp>
                <p:nvCxnSpPr>
                  <p:cNvPr id="37" name="Straight Arrow Connector 36"/>
                  <p:cNvCxnSpPr/>
                  <p:nvPr/>
                </p:nvCxnSpPr>
                <p:spPr>
                  <a:xfrm flipV="1">
                    <a:off x="1597416" y="4441371"/>
                    <a:ext cx="1312039" cy="74960"/>
                  </a:xfrm>
                  <a:prstGeom prst="straightConnector1">
                    <a:avLst/>
                  </a:prstGeom>
                  <a:ln w="38100">
                    <a:solidFill>
                      <a:srgbClr val="FF000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" name="Straight Arrow Connector 37"/>
                  <p:cNvCxnSpPr/>
                  <p:nvPr/>
                </p:nvCxnSpPr>
                <p:spPr>
                  <a:xfrm flipV="1">
                    <a:off x="1597416" y="4227617"/>
                    <a:ext cx="1632672" cy="282880"/>
                  </a:xfrm>
                  <a:prstGeom prst="straightConnector1">
                    <a:avLst/>
                  </a:prstGeom>
                  <a:ln w="38100">
                    <a:solidFill>
                      <a:srgbClr val="FF000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39" name="Straight Arrow Connector 38"/>
                <p:cNvCxnSpPr/>
                <p:nvPr/>
              </p:nvCxnSpPr>
              <p:spPr>
                <a:xfrm>
                  <a:off x="5105400" y="2819400"/>
                  <a:ext cx="1097062" cy="228600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Arrow Connector 39"/>
                <p:cNvCxnSpPr/>
                <p:nvPr/>
              </p:nvCxnSpPr>
              <p:spPr>
                <a:xfrm flipH="1">
                  <a:off x="3074494" y="2785020"/>
                  <a:ext cx="1345106" cy="186780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1" name="TextBox 40"/>
                <p:cNvSpPr txBox="1"/>
                <p:nvPr/>
              </p:nvSpPr>
              <p:spPr>
                <a:xfrm>
                  <a:off x="3364296" y="2600354"/>
                  <a:ext cx="283816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 smtClean="0"/>
                    <a:t>Mixer</a:t>
                  </a:r>
                  <a:endParaRPr lang="en-US" dirty="0"/>
                </a:p>
              </p:txBody>
            </p:sp>
            <p:sp>
              <p:nvSpPr>
                <p:cNvPr id="44" name="TextBox 43"/>
                <p:cNvSpPr txBox="1"/>
                <p:nvPr/>
              </p:nvSpPr>
              <p:spPr>
                <a:xfrm>
                  <a:off x="4100829" y="4131625"/>
                  <a:ext cx="1553102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Loading</a:t>
                  </a:r>
                </a:p>
                <a:p>
                  <a:r>
                    <a:rPr lang="en-US" dirty="0" smtClean="0"/>
                    <a:t>Delivery Pipe</a:t>
                  </a:r>
                  <a:endParaRPr lang="en-US" dirty="0"/>
                </a:p>
              </p:txBody>
            </p:sp>
            <p:cxnSp>
              <p:nvCxnSpPr>
                <p:cNvPr id="45" name="Straight Arrow Connector 44"/>
                <p:cNvCxnSpPr/>
                <p:nvPr/>
              </p:nvCxnSpPr>
              <p:spPr>
                <a:xfrm>
                  <a:off x="5301560" y="4421664"/>
                  <a:ext cx="719580" cy="112157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8" name="Straight Arrow Connector 47"/>
              <p:cNvCxnSpPr/>
              <p:nvPr/>
            </p:nvCxnSpPr>
            <p:spPr>
              <a:xfrm flipH="1">
                <a:off x="3724116" y="3429000"/>
                <a:ext cx="527363" cy="53340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TextBox 48"/>
              <p:cNvSpPr txBox="1"/>
              <p:nvPr/>
            </p:nvSpPr>
            <p:spPr>
              <a:xfrm>
                <a:off x="4220083" y="3209046"/>
                <a:ext cx="838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Bins</a:t>
                </a:r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73684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108663" y="228600"/>
            <a:ext cx="3320337" cy="826140"/>
            <a:chOff x="838200" y="2819400"/>
            <a:chExt cx="12649200" cy="2570163"/>
          </a:xfrm>
        </p:grpSpPr>
        <p:sp>
          <p:nvSpPr>
            <p:cNvPr id="8" name="WordArt 2"/>
            <p:cNvSpPr>
              <a:spLocks noChangeArrowheads="1" noChangeShapeType="1" noTextEdit="1"/>
            </p:cNvSpPr>
            <p:nvPr/>
          </p:nvSpPr>
          <p:spPr bwMode="auto">
            <a:xfrm>
              <a:off x="838200" y="2819400"/>
              <a:ext cx="12649200" cy="2570163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smtClean="0">
                  <a:ln w="9525">
                    <a:noFill/>
                    <a:round/>
                    <a:headEnd/>
                    <a:tailEnd/>
                  </a:ln>
                  <a:solidFill>
                    <a:schemeClr val="accent3">
                      <a:lumMod val="60000"/>
                      <a:lumOff val="40000"/>
                    </a:schemeClr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Arial Black"/>
                </a:rPr>
                <a:t>First</a:t>
              </a:r>
              <a:endParaRPr lang="en-US" sz="3600" kern="10" dirty="0">
                <a:ln w="9525">
                  <a:noFill/>
                  <a:round/>
                  <a:headEnd/>
                  <a:tailEnd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Black"/>
              </a:endParaRPr>
            </a:p>
          </p:txBody>
        </p:sp>
        <p:sp>
          <p:nvSpPr>
            <p:cNvPr id="9" name="WordArt 3"/>
            <p:cNvSpPr>
              <a:spLocks noChangeArrowheads="1" noChangeShapeType="1" noTextEdit="1"/>
            </p:cNvSpPr>
            <p:nvPr/>
          </p:nvSpPr>
          <p:spPr bwMode="auto">
            <a:xfrm>
              <a:off x="1328690" y="3655265"/>
              <a:ext cx="7680654" cy="114300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smtClean="0">
                  <a:ln w="9525">
                    <a:noFill/>
                    <a:round/>
                    <a:headEnd/>
                    <a:tailEnd/>
                  </a:ln>
                  <a:solidFill>
                    <a:schemeClr val="accent3">
                      <a:lumMod val="50000"/>
                    </a:schemeClr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Arial Black"/>
                </a:rPr>
                <a:t>First</a:t>
              </a:r>
              <a:endParaRPr lang="en-US" sz="3600" kern="10" dirty="0">
                <a:ln w="9525">
                  <a:noFill/>
                  <a:round/>
                  <a:headEnd/>
                  <a:tailEnd/>
                </a:ln>
                <a:solidFill>
                  <a:schemeClr val="accent3">
                    <a:lumMod val="5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Black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245476" y="1676400"/>
            <a:ext cx="343484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 smtClean="0"/>
              <a:t>Photo and measure.</a:t>
            </a:r>
            <a:endParaRPr lang="en-US" sz="23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108663" y="2209038"/>
            <a:ext cx="8851209" cy="3251479"/>
            <a:chOff x="108663" y="2209038"/>
            <a:chExt cx="8851209" cy="325147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4263" y="2209038"/>
              <a:ext cx="2145609" cy="3251479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663" y="2445290"/>
              <a:ext cx="3229435" cy="2116217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1463" y="2415899"/>
              <a:ext cx="3229434" cy="2175000"/>
            </a:xfrm>
            <a:prstGeom prst="rect">
              <a:avLst/>
            </a:prstGeom>
          </p:spPr>
        </p:pic>
        <p:sp>
          <p:nvSpPr>
            <p:cNvPr id="5" name="Oval 4"/>
            <p:cNvSpPr/>
            <p:nvPr/>
          </p:nvSpPr>
          <p:spPr>
            <a:xfrm>
              <a:off x="1480263" y="3656838"/>
              <a:ext cx="990600" cy="934061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Oval 9"/>
            <p:cNvSpPr/>
            <p:nvPr/>
          </p:nvSpPr>
          <p:spPr>
            <a:xfrm>
              <a:off x="7391767" y="4153665"/>
              <a:ext cx="990600" cy="934061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Oval 10"/>
            <p:cNvSpPr/>
            <p:nvPr/>
          </p:nvSpPr>
          <p:spPr>
            <a:xfrm>
              <a:off x="4580880" y="3066288"/>
              <a:ext cx="990600" cy="934061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894B9-FBB5-49FC-8E67-7D378E123123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9509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6" presetClass="emph" presetSubtype="0" autoRev="1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108663" y="228600"/>
            <a:ext cx="3320337" cy="826140"/>
            <a:chOff x="838200" y="2819400"/>
            <a:chExt cx="12649200" cy="2570163"/>
          </a:xfrm>
        </p:grpSpPr>
        <p:sp>
          <p:nvSpPr>
            <p:cNvPr id="12" name="WordArt 2"/>
            <p:cNvSpPr>
              <a:spLocks noChangeArrowheads="1" noChangeShapeType="1" noTextEdit="1"/>
            </p:cNvSpPr>
            <p:nvPr/>
          </p:nvSpPr>
          <p:spPr bwMode="auto">
            <a:xfrm>
              <a:off x="838200" y="2819400"/>
              <a:ext cx="12649200" cy="2570163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smtClean="0">
                  <a:ln w="9525">
                    <a:noFill/>
                    <a:round/>
                    <a:headEnd/>
                    <a:tailEnd/>
                  </a:ln>
                  <a:solidFill>
                    <a:schemeClr val="accent3">
                      <a:lumMod val="60000"/>
                      <a:lumOff val="40000"/>
                    </a:schemeClr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Arial Black"/>
                </a:rPr>
                <a:t>First</a:t>
              </a:r>
              <a:endParaRPr lang="en-US" sz="3600" kern="10" dirty="0">
                <a:ln w="9525">
                  <a:noFill/>
                  <a:round/>
                  <a:headEnd/>
                  <a:tailEnd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Black"/>
              </a:endParaRPr>
            </a:p>
          </p:txBody>
        </p:sp>
        <p:sp>
          <p:nvSpPr>
            <p:cNvPr id="13" name="WordArt 3"/>
            <p:cNvSpPr>
              <a:spLocks noChangeArrowheads="1" noChangeShapeType="1" noTextEdit="1"/>
            </p:cNvSpPr>
            <p:nvPr/>
          </p:nvSpPr>
          <p:spPr bwMode="auto">
            <a:xfrm>
              <a:off x="1328690" y="3655265"/>
              <a:ext cx="7680654" cy="114300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smtClean="0">
                  <a:ln w="9525">
                    <a:noFill/>
                    <a:round/>
                    <a:headEnd/>
                    <a:tailEnd/>
                  </a:ln>
                  <a:solidFill>
                    <a:schemeClr val="accent3">
                      <a:lumMod val="50000"/>
                    </a:schemeClr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Arial Black"/>
                </a:rPr>
                <a:t>First</a:t>
              </a:r>
              <a:endParaRPr lang="en-US" sz="3600" kern="10" dirty="0">
                <a:ln w="9525">
                  <a:noFill/>
                  <a:round/>
                  <a:headEnd/>
                  <a:tailEnd/>
                </a:ln>
                <a:solidFill>
                  <a:schemeClr val="accent3">
                    <a:lumMod val="5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Black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832353" y="1217627"/>
            <a:ext cx="343484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 smtClean="0"/>
              <a:t>Photo Details</a:t>
            </a:r>
            <a:endParaRPr lang="en-US" sz="23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216148" y="461943"/>
            <a:ext cx="8623052" cy="6238086"/>
            <a:chOff x="216148" y="461943"/>
            <a:chExt cx="8623052" cy="6238086"/>
          </a:xfrm>
        </p:grpSpPr>
        <p:sp>
          <p:nvSpPr>
            <p:cNvPr id="16" name="TextBox 15"/>
            <p:cNvSpPr txBox="1"/>
            <p:nvPr/>
          </p:nvSpPr>
          <p:spPr>
            <a:xfrm>
              <a:off x="2710223" y="2368069"/>
              <a:ext cx="9330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Dryer</a:t>
              </a:r>
              <a:endParaRPr lang="en-US" dirty="0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94" r="3125"/>
            <a:stretch/>
          </p:blipFill>
          <p:spPr>
            <a:xfrm>
              <a:off x="6477000" y="3329762"/>
              <a:ext cx="2362200" cy="3334825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206"/>
            <a:stretch/>
          </p:blipFill>
          <p:spPr>
            <a:xfrm>
              <a:off x="1960965" y="3177108"/>
              <a:ext cx="2611035" cy="3522921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93" r="4480" b="15216"/>
            <a:stretch/>
          </p:blipFill>
          <p:spPr>
            <a:xfrm>
              <a:off x="216148" y="1714781"/>
              <a:ext cx="2494075" cy="299422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b="2456"/>
            <a:stretch/>
          </p:blipFill>
          <p:spPr>
            <a:xfrm>
              <a:off x="4572000" y="780500"/>
              <a:ext cx="2322095" cy="350520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6629400" y="461943"/>
              <a:ext cx="15612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Elevator Head</a:t>
              </a:r>
              <a:endParaRPr lang="en-US" dirty="0"/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H="1">
              <a:off x="1912088" y="2661201"/>
              <a:ext cx="1038446" cy="70987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H="1">
              <a:off x="5875375" y="776177"/>
              <a:ext cx="1354765" cy="633417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H="1">
              <a:off x="6389282" y="780500"/>
              <a:ext cx="840858" cy="580857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7215697" y="773161"/>
              <a:ext cx="223284" cy="376392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894B9-FBB5-49FC-8E67-7D378E123123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411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6" presetClass="emph" presetSubtype="0" autoRev="1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108663" y="228600"/>
            <a:ext cx="3320337" cy="826140"/>
            <a:chOff x="838200" y="2819400"/>
            <a:chExt cx="12649200" cy="2570163"/>
          </a:xfrm>
        </p:grpSpPr>
        <p:sp>
          <p:nvSpPr>
            <p:cNvPr id="17" name="WordArt 2"/>
            <p:cNvSpPr>
              <a:spLocks noChangeArrowheads="1" noChangeShapeType="1" noTextEdit="1"/>
            </p:cNvSpPr>
            <p:nvPr/>
          </p:nvSpPr>
          <p:spPr bwMode="auto">
            <a:xfrm>
              <a:off x="838200" y="2819400"/>
              <a:ext cx="12649200" cy="2570163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smtClean="0">
                  <a:ln w="9525">
                    <a:noFill/>
                    <a:round/>
                    <a:headEnd/>
                    <a:tailEnd/>
                  </a:ln>
                  <a:solidFill>
                    <a:schemeClr val="accent3">
                      <a:lumMod val="60000"/>
                      <a:lumOff val="40000"/>
                    </a:schemeClr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Arial Black"/>
                </a:rPr>
                <a:t>Second</a:t>
              </a:r>
              <a:endParaRPr lang="en-US" sz="3600" kern="10" dirty="0">
                <a:ln w="9525">
                  <a:noFill/>
                  <a:round/>
                  <a:headEnd/>
                  <a:tailEnd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Black"/>
              </a:endParaRPr>
            </a:p>
          </p:txBody>
        </p:sp>
        <p:sp>
          <p:nvSpPr>
            <p:cNvPr id="18" name="WordArt 3"/>
            <p:cNvSpPr>
              <a:spLocks noChangeArrowheads="1" noChangeShapeType="1" noTextEdit="1"/>
            </p:cNvSpPr>
            <p:nvPr/>
          </p:nvSpPr>
          <p:spPr bwMode="auto">
            <a:xfrm>
              <a:off x="1328690" y="3655265"/>
              <a:ext cx="7680654" cy="114300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smtClean="0">
                  <a:ln w="9525">
                    <a:noFill/>
                    <a:round/>
                    <a:headEnd/>
                    <a:tailEnd/>
                  </a:ln>
                  <a:solidFill>
                    <a:schemeClr val="accent3">
                      <a:lumMod val="50000"/>
                    </a:schemeClr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Arial Black"/>
                </a:rPr>
                <a:t>Second</a:t>
              </a:r>
              <a:endParaRPr lang="en-US" sz="3600" kern="10" dirty="0">
                <a:ln w="9525">
                  <a:noFill/>
                  <a:round/>
                  <a:headEnd/>
                  <a:tailEnd/>
                </a:ln>
                <a:solidFill>
                  <a:schemeClr val="accent3">
                    <a:lumMod val="5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Black"/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894B9-FBB5-49FC-8E67-7D378E123123}" type="slidenum">
              <a:rPr lang="en-US" smtClean="0"/>
              <a:t>19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27046" y="1332049"/>
            <a:ext cx="343484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 smtClean="0"/>
              <a:t>I do drawings.</a:t>
            </a:r>
            <a:endParaRPr lang="en-US" sz="2300" dirty="0"/>
          </a:p>
        </p:txBody>
      </p:sp>
      <p:grpSp>
        <p:nvGrpSpPr>
          <p:cNvPr id="4" name="Group 3"/>
          <p:cNvGrpSpPr/>
          <p:nvPr/>
        </p:nvGrpSpPr>
        <p:grpSpPr>
          <a:xfrm>
            <a:off x="371475" y="249950"/>
            <a:ext cx="8924925" cy="6202225"/>
            <a:chOff x="371475" y="249950"/>
            <a:chExt cx="8924925" cy="6202225"/>
          </a:xfrm>
        </p:grpSpPr>
        <p:grpSp>
          <p:nvGrpSpPr>
            <p:cNvPr id="2" name="Group 1"/>
            <p:cNvGrpSpPr/>
            <p:nvPr/>
          </p:nvGrpSpPr>
          <p:grpSpPr>
            <a:xfrm>
              <a:off x="371475" y="249950"/>
              <a:ext cx="8924925" cy="6202225"/>
              <a:chOff x="371475" y="249950"/>
              <a:chExt cx="8924925" cy="6202225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6858000" y="567239"/>
                <a:ext cx="243840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U</a:t>
                </a:r>
                <a:r>
                  <a:rPr lang="en-US" dirty="0" smtClean="0"/>
                  <a:t>se </a:t>
                </a:r>
                <a:r>
                  <a:rPr lang="en-US" dirty="0" err="1" smtClean="0"/>
                  <a:t>prepainted</a:t>
                </a:r>
                <a:r>
                  <a:rPr lang="en-US" dirty="0" smtClean="0"/>
                  <a:t> </a:t>
                </a:r>
              </a:p>
              <a:p>
                <a:r>
                  <a:rPr lang="en-US" dirty="0" smtClean="0"/>
                  <a:t>dimensional stick to </a:t>
                </a:r>
              </a:p>
              <a:p>
                <a:r>
                  <a:rPr lang="en-US" dirty="0" smtClean="0"/>
                  <a:t>establish photo scale.</a:t>
                </a:r>
                <a:endParaRPr lang="en-US" dirty="0"/>
              </a:p>
            </p:txBody>
          </p:sp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-40000" contrast="79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47" b="1596"/>
              <a:stretch/>
            </p:blipFill>
            <p:spPr>
              <a:xfrm>
                <a:off x="371475" y="1938375"/>
                <a:ext cx="2658046" cy="3819450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-40000" contrast="79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33"/>
              <a:stretch/>
            </p:blipFill>
            <p:spPr>
              <a:xfrm>
                <a:off x="3387739" y="1986000"/>
                <a:ext cx="2504834" cy="3881400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-40000" contrast="79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68237" y="1876425"/>
                <a:ext cx="2618563" cy="3881400"/>
              </a:xfrm>
              <a:prstGeom prst="rect">
                <a:avLst/>
              </a:prstGeom>
            </p:spPr>
          </p:pic>
          <p:grpSp>
            <p:nvGrpSpPr>
              <p:cNvPr id="9" name="Group 8"/>
              <p:cNvGrpSpPr/>
              <p:nvPr/>
            </p:nvGrpSpPr>
            <p:grpSpPr>
              <a:xfrm>
                <a:off x="4191000" y="249950"/>
                <a:ext cx="2600810" cy="2493250"/>
                <a:chOff x="4833695" y="1276871"/>
                <a:chExt cx="990600" cy="934061"/>
              </a:xfrm>
            </p:grpSpPr>
            <p:pic>
              <p:nvPicPr>
                <p:cNvPr id="13" name="Picture 12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8047" t="32845" r="37472" b="32121"/>
                <a:stretch/>
              </p:blipFill>
              <p:spPr>
                <a:xfrm>
                  <a:off x="4933707" y="1371600"/>
                  <a:ext cx="790575" cy="762000"/>
                </a:xfrm>
                <a:prstGeom prst="rect">
                  <a:avLst/>
                </a:prstGeom>
              </p:spPr>
            </p:pic>
            <p:sp>
              <p:nvSpPr>
                <p:cNvPr id="14" name="Oval 13"/>
                <p:cNvSpPr/>
                <p:nvPr/>
              </p:nvSpPr>
              <p:spPr>
                <a:xfrm>
                  <a:off x="4833695" y="1276871"/>
                  <a:ext cx="990600" cy="934061"/>
                </a:xfrm>
                <a:prstGeom prst="ellipse">
                  <a:avLst/>
                </a:prstGeom>
                <a:no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9" name="TextBox 18"/>
              <p:cNvSpPr txBox="1"/>
              <p:nvPr/>
            </p:nvSpPr>
            <p:spPr>
              <a:xfrm>
                <a:off x="1483835" y="5867400"/>
                <a:ext cx="575516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 smtClean="0"/>
                  <a:t>Exterior Dimensional Elevations</a:t>
                </a:r>
                <a:endParaRPr lang="en-US" sz="3200" b="1" dirty="0"/>
              </a:p>
            </p:txBody>
          </p:sp>
          <p:cxnSp>
            <p:nvCxnSpPr>
              <p:cNvPr id="26" name="Straight Arrow Connector 25"/>
              <p:cNvCxnSpPr/>
              <p:nvPr/>
            </p:nvCxnSpPr>
            <p:spPr>
              <a:xfrm flipH="1">
                <a:off x="5637072" y="850605"/>
                <a:ext cx="1284723" cy="606109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Freeform 11"/>
            <p:cNvSpPr/>
            <p:nvPr/>
          </p:nvSpPr>
          <p:spPr>
            <a:xfrm>
              <a:off x="429903" y="5355358"/>
              <a:ext cx="1188720" cy="5938"/>
            </a:xfrm>
            <a:custGeom>
              <a:avLst/>
              <a:gdLst>
                <a:gd name="connsiteX0" fmla="*/ 0 w 1175657"/>
                <a:gd name="connsiteY0" fmla="*/ 0 h 5938"/>
                <a:gd name="connsiteX1" fmla="*/ 1175657 w 1175657"/>
                <a:gd name="connsiteY1" fmla="*/ 5938 h 5938"/>
                <a:gd name="connsiteX2" fmla="*/ 1175657 w 1175657"/>
                <a:gd name="connsiteY2" fmla="*/ 5938 h 5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75657" h="5938">
                  <a:moveTo>
                    <a:pt x="0" y="0"/>
                  </a:moveTo>
                  <a:lnTo>
                    <a:pt x="1175657" y="5938"/>
                  </a:lnTo>
                  <a:lnTo>
                    <a:pt x="1175657" y="5938"/>
                  </a:lnTo>
                </a:path>
              </a:pathLst>
            </a:custGeom>
            <a:noFill/>
            <a:ln w="152400">
              <a:solidFill>
                <a:srgbClr val="C00000">
                  <a:alpha val="28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1613619" y="5333486"/>
              <a:ext cx="1371600" cy="5938"/>
            </a:xfrm>
            <a:custGeom>
              <a:avLst/>
              <a:gdLst>
                <a:gd name="connsiteX0" fmla="*/ 0 w 1175657"/>
                <a:gd name="connsiteY0" fmla="*/ 0 h 5938"/>
                <a:gd name="connsiteX1" fmla="*/ 1175657 w 1175657"/>
                <a:gd name="connsiteY1" fmla="*/ 5938 h 5938"/>
                <a:gd name="connsiteX2" fmla="*/ 1175657 w 1175657"/>
                <a:gd name="connsiteY2" fmla="*/ 5938 h 5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75657" h="5938">
                  <a:moveTo>
                    <a:pt x="0" y="0"/>
                  </a:moveTo>
                  <a:lnTo>
                    <a:pt x="1175657" y="5938"/>
                  </a:lnTo>
                  <a:lnTo>
                    <a:pt x="1175657" y="5938"/>
                  </a:lnTo>
                </a:path>
              </a:pathLst>
            </a:custGeom>
            <a:noFill/>
            <a:ln w="222250">
              <a:solidFill>
                <a:srgbClr val="C00000">
                  <a:alpha val="28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3387739" y="5352805"/>
              <a:ext cx="2468880" cy="5938"/>
            </a:xfrm>
            <a:custGeom>
              <a:avLst/>
              <a:gdLst>
                <a:gd name="connsiteX0" fmla="*/ 0 w 1175657"/>
                <a:gd name="connsiteY0" fmla="*/ 0 h 5938"/>
                <a:gd name="connsiteX1" fmla="*/ 1175657 w 1175657"/>
                <a:gd name="connsiteY1" fmla="*/ 5938 h 5938"/>
                <a:gd name="connsiteX2" fmla="*/ 1175657 w 1175657"/>
                <a:gd name="connsiteY2" fmla="*/ 5938 h 5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75657" h="5938">
                  <a:moveTo>
                    <a:pt x="0" y="0"/>
                  </a:moveTo>
                  <a:lnTo>
                    <a:pt x="1175657" y="5938"/>
                  </a:lnTo>
                  <a:lnTo>
                    <a:pt x="1175657" y="5938"/>
                  </a:lnTo>
                </a:path>
              </a:pathLst>
            </a:custGeom>
            <a:noFill/>
            <a:ln w="158750">
              <a:solidFill>
                <a:srgbClr val="C00000">
                  <a:alpha val="28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6089668" y="5269676"/>
              <a:ext cx="594360" cy="0"/>
            </a:xfrm>
            <a:custGeom>
              <a:avLst/>
              <a:gdLst>
                <a:gd name="connsiteX0" fmla="*/ 0 w 1175657"/>
                <a:gd name="connsiteY0" fmla="*/ 0 h 5938"/>
                <a:gd name="connsiteX1" fmla="*/ 1175657 w 1175657"/>
                <a:gd name="connsiteY1" fmla="*/ 5938 h 5938"/>
                <a:gd name="connsiteX2" fmla="*/ 1175657 w 1175657"/>
                <a:gd name="connsiteY2" fmla="*/ 5938 h 5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75657" h="5938">
                  <a:moveTo>
                    <a:pt x="0" y="0"/>
                  </a:moveTo>
                  <a:lnTo>
                    <a:pt x="1175657" y="5938"/>
                  </a:lnTo>
                  <a:lnTo>
                    <a:pt x="1175657" y="5938"/>
                  </a:lnTo>
                </a:path>
              </a:pathLst>
            </a:custGeom>
            <a:noFill/>
            <a:ln w="222250">
              <a:solidFill>
                <a:srgbClr val="C00000">
                  <a:alpha val="28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23"/>
            <p:cNvSpPr/>
            <p:nvPr/>
          </p:nvSpPr>
          <p:spPr>
            <a:xfrm>
              <a:off x="8412480" y="5328062"/>
              <a:ext cx="274320" cy="0"/>
            </a:xfrm>
            <a:custGeom>
              <a:avLst/>
              <a:gdLst>
                <a:gd name="connsiteX0" fmla="*/ 0 w 1175657"/>
                <a:gd name="connsiteY0" fmla="*/ 0 h 5938"/>
                <a:gd name="connsiteX1" fmla="*/ 1175657 w 1175657"/>
                <a:gd name="connsiteY1" fmla="*/ 5938 h 5938"/>
                <a:gd name="connsiteX2" fmla="*/ 1175657 w 1175657"/>
                <a:gd name="connsiteY2" fmla="*/ 5938 h 5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75657" h="5938">
                  <a:moveTo>
                    <a:pt x="0" y="0"/>
                  </a:moveTo>
                  <a:lnTo>
                    <a:pt x="1175657" y="5938"/>
                  </a:lnTo>
                  <a:lnTo>
                    <a:pt x="1175657" y="5938"/>
                  </a:lnTo>
                </a:path>
              </a:pathLst>
            </a:custGeom>
            <a:noFill/>
            <a:ln w="222250">
              <a:solidFill>
                <a:srgbClr val="C00000">
                  <a:alpha val="28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6675518" y="5196445"/>
              <a:ext cx="1737360" cy="0"/>
            </a:xfrm>
            <a:custGeom>
              <a:avLst/>
              <a:gdLst>
                <a:gd name="connsiteX0" fmla="*/ 0 w 1175657"/>
                <a:gd name="connsiteY0" fmla="*/ 0 h 5938"/>
                <a:gd name="connsiteX1" fmla="*/ 1175657 w 1175657"/>
                <a:gd name="connsiteY1" fmla="*/ 5938 h 5938"/>
                <a:gd name="connsiteX2" fmla="*/ 1175657 w 1175657"/>
                <a:gd name="connsiteY2" fmla="*/ 5938 h 5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75657" h="5938">
                  <a:moveTo>
                    <a:pt x="0" y="0"/>
                  </a:moveTo>
                  <a:lnTo>
                    <a:pt x="1175657" y="5938"/>
                  </a:lnTo>
                  <a:lnTo>
                    <a:pt x="1175657" y="5938"/>
                  </a:lnTo>
                </a:path>
              </a:pathLst>
            </a:custGeom>
            <a:noFill/>
            <a:ln w="222250">
              <a:solidFill>
                <a:srgbClr val="C00000">
                  <a:alpha val="28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66093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6" presetClass="emph" presetSubtype="0" autoRev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355509" y="0"/>
            <a:ext cx="9499509" cy="5719036"/>
            <a:chOff x="-355509" y="0"/>
            <a:chExt cx="9499509" cy="571903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719036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 rot="20736250">
              <a:off x="-355509" y="3592348"/>
              <a:ext cx="4996896" cy="206210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6400" b="1" cap="none" spc="0" dirty="0" smtClean="0">
                  <a:ln w="17780" cmpd="sng">
                    <a:noFill/>
                    <a:prstDash val="solid"/>
                    <a:miter lim="800000"/>
                  </a:ln>
                  <a:effectLst>
                    <a:glow rad="127000">
                      <a:schemeClr val="bg1">
                        <a:lumMod val="65000"/>
                        <a:alpha val="30000"/>
                      </a:schemeClr>
                    </a:glow>
                    <a:outerShdw blurRad="50800" algn="tl" rotWithShape="0">
                      <a:srgbClr val="000000"/>
                    </a:outerShdw>
                  </a:effectLst>
                  <a:latin typeface="Adobe Caslon Pro Bold" pitchFamily="18" charset="0"/>
                </a:rPr>
                <a:t>A Little History</a:t>
              </a:r>
              <a:endParaRPr lang="en-US" sz="6400" b="1" cap="none" spc="0" dirty="0">
                <a:ln w="17780" cmpd="sng">
                  <a:noFill/>
                  <a:prstDash val="solid"/>
                  <a:miter lim="800000"/>
                </a:ln>
                <a:effectLst>
                  <a:glow rad="127000">
                    <a:schemeClr val="bg1">
                      <a:lumMod val="65000"/>
                      <a:alpha val="30000"/>
                    </a:schemeClr>
                  </a:glow>
                  <a:outerShdw blurRad="50800" algn="tl" rotWithShape="0">
                    <a:srgbClr val="000000"/>
                  </a:outerShdw>
                </a:effectLst>
                <a:latin typeface="Adobe Caslon Pro Bold" pitchFamily="18" charset="0"/>
              </a:endParaRPr>
            </a:p>
          </p:txBody>
        </p:sp>
      </p:grp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76200" y="5791200"/>
            <a:ext cx="5649687" cy="904081"/>
            <a:chOff x="838200" y="2819400"/>
            <a:chExt cx="12649200" cy="2570163"/>
          </a:xfrm>
        </p:grpSpPr>
        <p:sp>
          <p:nvSpPr>
            <p:cNvPr id="9" name="WordArt 2"/>
            <p:cNvSpPr>
              <a:spLocks noChangeArrowheads="1" noChangeShapeType="1" noTextEdit="1"/>
            </p:cNvSpPr>
            <p:nvPr/>
          </p:nvSpPr>
          <p:spPr bwMode="auto">
            <a:xfrm>
              <a:off x="838200" y="2819400"/>
              <a:ext cx="12649200" cy="2570163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smtClean="0">
                  <a:ln w="9525">
                    <a:noFill/>
                    <a:round/>
                    <a:headEnd/>
                    <a:tailEnd/>
                  </a:ln>
                  <a:solidFill>
                    <a:schemeClr val="accent3">
                      <a:lumMod val="60000"/>
                      <a:lumOff val="40000"/>
                    </a:schemeClr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Arial Black"/>
                </a:rPr>
                <a:t>Before Elevators</a:t>
              </a:r>
              <a:endParaRPr lang="en-US" sz="3600" kern="10" dirty="0">
                <a:ln w="9525">
                  <a:noFill/>
                  <a:round/>
                  <a:headEnd/>
                  <a:tailEnd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Black"/>
              </a:endParaRPr>
            </a:p>
          </p:txBody>
        </p:sp>
        <p:sp>
          <p:nvSpPr>
            <p:cNvPr id="10" name="WordArt 3"/>
            <p:cNvSpPr>
              <a:spLocks noChangeArrowheads="1" noChangeShapeType="1" noTextEdit="1"/>
            </p:cNvSpPr>
            <p:nvPr/>
          </p:nvSpPr>
          <p:spPr bwMode="auto">
            <a:xfrm>
              <a:off x="1328690" y="3655265"/>
              <a:ext cx="7680654" cy="114300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smtClean="0">
                  <a:ln w="9525">
                    <a:noFill/>
                    <a:round/>
                    <a:headEnd/>
                    <a:tailEnd/>
                  </a:ln>
                  <a:solidFill>
                    <a:schemeClr val="accent3">
                      <a:lumMod val="50000"/>
                    </a:schemeClr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Arial Black"/>
                </a:rPr>
                <a:t>Before Elevators</a:t>
              </a:r>
              <a:endParaRPr lang="en-US" sz="3600" kern="10" dirty="0">
                <a:ln w="9525">
                  <a:noFill/>
                  <a:round/>
                  <a:headEnd/>
                  <a:tailEnd/>
                </a:ln>
                <a:solidFill>
                  <a:schemeClr val="accent3">
                    <a:lumMod val="5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Black"/>
              </a:endParaRPr>
            </a:p>
          </p:txBody>
        </p:sp>
      </p:grp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894B9-FBB5-49FC-8E67-7D378E123123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8321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271595" y="2182375"/>
            <a:ext cx="2600810" cy="2493250"/>
            <a:chOff x="4833695" y="1276871"/>
            <a:chExt cx="990600" cy="934061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47" t="32845" r="37472" b="32121"/>
            <a:stretch/>
          </p:blipFill>
          <p:spPr>
            <a:xfrm>
              <a:off x="4933707" y="1371600"/>
              <a:ext cx="790575" cy="762000"/>
            </a:xfrm>
            <a:prstGeom prst="rect">
              <a:avLst/>
            </a:prstGeom>
          </p:spPr>
        </p:pic>
        <p:sp>
          <p:nvSpPr>
            <p:cNvPr id="14" name="Oval 13"/>
            <p:cNvSpPr/>
            <p:nvPr/>
          </p:nvSpPr>
          <p:spPr>
            <a:xfrm>
              <a:off x="4833695" y="1276871"/>
              <a:ext cx="990600" cy="934061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13367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894B9-FBB5-49FC-8E67-7D378E123123}" type="slidenum">
              <a:rPr lang="en-US" smtClean="0"/>
              <a:t>21</a:t>
            </a:fld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-43957" y="107713"/>
            <a:ext cx="9897041" cy="6619973"/>
            <a:chOff x="-43957" y="107713"/>
            <a:chExt cx="9897041" cy="6619973"/>
          </a:xfrm>
        </p:grpSpPr>
        <p:grpSp>
          <p:nvGrpSpPr>
            <p:cNvPr id="15" name="Group 14"/>
            <p:cNvGrpSpPr/>
            <p:nvPr/>
          </p:nvGrpSpPr>
          <p:grpSpPr>
            <a:xfrm>
              <a:off x="-43957" y="107713"/>
              <a:ext cx="9897041" cy="6619973"/>
              <a:chOff x="-43957" y="107713"/>
              <a:chExt cx="9897041" cy="6619973"/>
            </a:xfrm>
          </p:grpSpPr>
          <p:grpSp>
            <p:nvGrpSpPr>
              <p:cNvPr id="5" name="Group 4"/>
              <p:cNvGrpSpPr>
                <a:grpSpLocks/>
              </p:cNvGrpSpPr>
              <p:nvPr/>
            </p:nvGrpSpPr>
            <p:grpSpPr bwMode="auto">
              <a:xfrm>
                <a:off x="184863" y="5638800"/>
                <a:ext cx="5834937" cy="1088886"/>
                <a:chOff x="838200" y="2819400"/>
                <a:chExt cx="12649200" cy="2570163"/>
              </a:xfrm>
            </p:grpSpPr>
            <p:sp>
              <p:nvSpPr>
                <p:cNvPr id="6" name="WordArt 2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838200" y="2819400"/>
                  <a:ext cx="12649200" cy="2570163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/>
                  <a:r>
                    <a:rPr lang="en-US" sz="3600" kern="10" dirty="0" smtClean="0">
                      <a:ln w="9525">
                        <a:noFill/>
                        <a:round/>
                        <a:headEnd/>
                        <a:tailEnd/>
                      </a:ln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effectLst>
                        <a:outerShdw dist="45791" dir="2021404" algn="ctr" rotWithShape="0">
                          <a:srgbClr val="B2B2B2">
                            <a:alpha val="79999"/>
                          </a:srgbClr>
                        </a:outerShdw>
                      </a:effectLst>
                      <a:latin typeface="Arial Black"/>
                    </a:rPr>
                    <a:t>Hall Mill &amp; Elevator</a:t>
                  </a:r>
                  <a:endParaRPr lang="en-US" sz="3600" kern="10" dirty="0">
                    <a:ln w="9525">
                      <a:noFill/>
                      <a:round/>
                      <a:headEnd/>
                      <a:tailEnd/>
                    </a:ln>
                    <a:solidFill>
                      <a:schemeClr val="accent3">
                        <a:lumMod val="60000"/>
                        <a:lumOff val="40000"/>
                      </a:schemeClr>
                    </a:solidFill>
                    <a:effectLst>
                      <a:outerShdw dist="45791" dir="2021404" algn="ctr" rotWithShape="0">
                        <a:srgbClr val="B2B2B2">
                          <a:alpha val="79999"/>
                        </a:srgbClr>
                      </a:outerShdw>
                    </a:effectLst>
                    <a:latin typeface="Arial Black"/>
                  </a:endParaRPr>
                </a:p>
              </p:txBody>
            </p:sp>
            <p:sp>
              <p:nvSpPr>
                <p:cNvPr id="7" name="WordArt 3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1328689" y="3358978"/>
                  <a:ext cx="10176438" cy="1143000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/>
                  <a:r>
                    <a:rPr lang="en-US" sz="3600" kern="10" dirty="0" smtClean="0">
                      <a:ln w="9525">
                        <a:noFill/>
                        <a:round/>
                        <a:headEnd/>
                        <a:tailEnd/>
                      </a:ln>
                      <a:solidFill>
                        <a:schemeClr val="accent3">
                          <a:lumMod val="50000"/>
                        </a:schemeClr>
                      </a:solidFill>
                      <a:effectLst>
                        <a:outerShdw dist="45791" dir="2021404" algn="ctr" rotWithShape="0">
                          <a:srgbClr val="B2B2B2">
                            <a:alpha val="79999"/>
                          </a:srgbClr>
                        </a:outerShdw>
                      </a:effectLst>
                      <a:latin typeface="Arial Black"/>
                    </a:rPr>
                    <a:t>Hall Mill &amp; Elevator</a:t>
                  </a:r>
                  <a:endParaRPr lang="en-US" sz="3600" kern="10" dirty="0">
                    <a:ln w="9525">
                      <a:noFill/>
                      <a:round/>
                      <a:headEnd/>
                      <a:tailEnd/>
                    </a:ln>
                    <a:solidFill>
                      <a:schemeClr val="accent3">
                        <a:lumMod val="50000"/>
                      </a:schemeClr>
                    </a:solidFill>
                    <a:effectLst>
                      <a:outerShdw dist="45791" dir="2021404" algn="ctr" rotWithShape="0">
                        <a:srgbClr val="B2B2B2">
                          <a:alpha val="79999"/>
                        </a:srgbClr>
                      </a:outerShdw>
                    </a:effectLst>
                    <a:latin typeface="Arial Black"/>
                  </a:endParaRPr>
                </a:p>
              </p:txBody>
            </p:sp>
          </p:grpSp>
          <p:grpSp>
            <p:nvGrpSpPr>
              <p:cNvPr id="19" name="Group 18"/>
              <p:cNvGrpSpPr/>
              <p:nvPr/>
            </p:nvGrpSpPr>
            <p:grpSpPr>
              <a:xfrm>
                <a:off x="-43957" y="107713"/>
                <a:ext cx="9897041" cy="5680679"/>
                <a:chOff x="-43957" y="107713"/>
                <a:chExt cx="9897041" cy="5680679"/>
              </a:xfrm>
            </p:grpSpPr>
            <p:grpSp>
              <p:nvGrpSpPr>
                <p:cNvPr id="18" name="Group 17"/>
                <p:cNvGrpSpPr/>
                <p:nvPr/>
              </p:nvGrpSpPr>
              <p:grpSpPr>
                <a:xfrm>
                  <a:off x="-43957" y="107713"/>
                  <a:ext cx="9210718" cy="5375177"/>
                  <a:chOff x="-43957" y="107713"/>
                  <a:chExt cx="9210718" cy="5375177"/>
                </a:xfrm>
              </p:grpSpPr>
              <p:pic>
                <p:nvPicPr>
                  <p:cNvPr id="2" name="Picture 1"/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43957" y="867043"/>
                    <a:ext cx="4608040" cy="3557154"/>
                  </a:xfrm>
                  <a:prstGeom prst="rect">
                    <a:avLst/>
                  </a:prstGeom>
                </p:spPr>
              </p:pic>
              <p:sp>
                <p:nvSpPr>
                  <p:cNvPr id="3" name="TextBox 2"/>
                  <p:cNvSpPr txBox="1"/>
                  <p:nvPr/>
                </p:nvSpPr>
                <p:spPr>
                  <a:xfrm>
                    <a:off x="137362" y="4431268"/>
                    <a:ext cx="3833284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 smtClean="0"/>
                      <a:t>Build using drawings and photos.</a:t>
                    </a:r>
                    <a:endParaRPr lang="en-US" dirty="0"/>
                  </a:p>
                </p:txBody>
              </p:sp>
              <p:grpSp>
                <p:nvGrpSpPr>
                  <p:cNvPr id="8" name="Group 7"/>
                  <p:cNvGrpSpPr>
                    <a:grpSpLocks/>
                  </p:cNvGrpSpPr>
                  <p:nvPr/>
                </p:nvGrpSpPr>
                <p:grpSpPr bwMode="auto">
                  <a:xfrm>
                    <a:off x="108663" y="107713"/>
                    <a:ext cx="2786936" cy="821191"/>
                    <a:chOff x="838200" y="2425552"/>
                    <a:chExt cx="12649200" cy="2570163"/>
                  </a:xfrm>
                </p:grpSpPr>
                <p:sp>
                  <p:nvSpPr>
                    <p:cNvPr id="9" name="WordArt 2"/>
                    <p:cNvSpPr>
                      <a:spLocks noChangeArrowheads="1" noChangeShapeType="1" noTextEdit="1"/>
                    </p:cNvSpPr>
                    <p:nvPr/>
                  </p:nvSpPr>
                  <p:spPr bwMode="auto">
                    <a:xfrm>
                      <a:off x="838200" y="2425552"/>
                      <a:ext cx="12649200" cy="2570163"/>
                    </a:xfrm>
                    <a:prstGeom prst="rect">
                      <a:avLst/>
                    </a:prstGeom>
                  </p:spPr>
                  <p:txBody>
                    <a:bodyPr wrap="none" fromWordArt="1">
                      <a:prstTxWarp prst="textPlain">
                        <a:avLst>
                          <a:gd name="adj" fmla="val 50000"/>
                        </a:avLst>
                      </a:prstTxWarp>
                    </a:bodyPr>
                    <a:lstStyle/>
                    <a:p>
                      <a:pPr algn="ctr"/>
                      <a:r>
                        <a:rPr lang="en-US" sz="3600" kern="10" dirty="0" smtClean="0">
                          <a:ln w="9525">
                            <a:noFill/>
                            <a:round/>
                            <a:headEnd/>
                            <a:tailEnd/>
                          </a:ln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effectLst>
                            <a:outerShdw dist="45791" dir="2021404" algn="ctr" rotWithShape="0">
                              <a:srgbClr val="B2B2B2">
                                <a:alpha val="79999"/>
                              </a:srgbClr>
                            </a:outerShdw>
                          </a:effectLst>
                          <a:latin typeface="Arial Black"/>
                        </a:rPr>
                        <a:t>Third</a:t>
                      </a:r>
                      <a:endParaRPr lang="en-US" sz="3600" kern="10" dirty="0">
                        <a:ln w="9525">
                          <a:noFill/>
                          <a:round/>
                          <a:headEnd/>
                          <a:tailEnd/>
                        </a:ln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  <a:effectLst>
                          <a:outerShdw dist="45791" dir="2021404" algn="ctr" rotWithShape="0">
                            <a:srgbClr val="B2B2B2">
                              <a:alpha val="79999"/>
                            </a:srgbClr>
                          </a:outerShdw>
                        </a:effectLst>
                        <a:latin typeface="Arial Black"/>
                      </a:endParaRPr>
                    </a:p>
                  </p:txBody>
                </p:sp>
                <p:sp>
                  <p:nvSpPr>
                    <p:cNvPr id="10" name="WordArt 3"/>
                    <p:cNvSpPr>
                      <a:spLocks noChangeArrowheads="1" noChangeShapeType="1" noTextEdit="1"/>
                    </p:cNvSpPr>
                    <p:nvPr/>
                  </p:nvSpPr>
                  <p:spPr bwMode="auto">
                    <a:xfrm>
                      <a:off x="1328689" y="3042395"/>
                      <a:ext cx="7680655" cy="1143000"/>
                    </a:xfrm>
                    <a:prstGeom prst="rect">
                      <a:avLst/>
                    </a:prstGeom>
                  </p:spPr>
                  <p:txBody>
                    <a:bodyPr wrap="none" fromWordArt="1">
                      <a:prstTxWarp prst="textPlain">
                        <a:avLst>
                          <a:gd name="adj" fmla="val 50000"/>
                        </a:avLst>
                      </a:prstTxWarp>
                    </a:bodyPr>
                    <a:lstStyle/>
                    <a:p>
                      <a:pPr algn="ctr"/>
                      <a:r>
                        <a:rPr lang="en-US" sz="3600" kern="10" dirty="0" smtClean="0">
                          <a:ln w="9525">
                            <a:noFill/>
                            <a:round/>
                            <a:headEnd/>
                            <a:tailEnd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dist="45791" dir="2021404" algn="ctr" rotWithShape="0">
                              <a:srgbClr val="B2B2B2">
                                <a:alpha val="79999"/>
                              </a:srgbClr>
                            </a:outerShdw>
                          </a:effectLst>
                          <a:latin typeface="Arial Black"/>
                        </a:rPr>
                        <a:t>Third</a:t>
                      </a:r>
                      <a:endParaRPr lang="en-US" sz="3600" kern="10" dirty="0">
                        <a:ln w="9525">
                          <a:noFill/>
                          <a:round/>
                          <a:headEnd/>
                          <a:tailEnd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>
                          <a:outerShdw dist="45791" dir="2021404" algn="ctr" rotWithShape="0">
                            <a:srgbClr val="B2B2B2">
                              <a:alpha val="79999"/>
                            </a:srgbClr>
                          </a:outerShdw>
                        </a:effectLst>
                        <a:latin typeface="Arial Black"/>
                      </a:endParaRPr>
                    </a:p>
                  </p:txBody>
                </p:sp>
              </p:grpSp>
              <p:pic>
                <p:nvPicPr>
                  <p:cNvPr id="33" name="Picture 32"/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970646" y="1585804"/>
                    <a:ext cx="5196115" cy="3897086"/>
                  </a:xfrm>
                  <a:prstGeom prst="rect">
                    <a:avLst/>
                  </a:prstGeom>
                </p:spPr>
              </p:pic>
              <p:sp>
                <p:nvSpPr>
                  <p:cNvPr id="14" name="TextBox 13"/>
                  <p:cNvSpPr txBox="1"/>
                  <p:nvPr/>
                </p:nvSpPr>
                <p:spPr>
                  <a:xfrm>
                    <a:off x="4860851" y="878568"/>
                    <a:ext cx="3833284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r"/>
                    <a:r>
                      <a:rPr lang="en-US" dirty="0" smtClean="0"/>
                      <a:t>Silo </a:t>
                    </a:r>
                    <a:r>
                      <a:rPr lang="en-US" dirty="0" err="1" smtClean="0"/>
                      <a:t>scratchbuilt</a:t>
                    </a:r>
                    <a:endParaRPr lang="en-US" dirty="0"/>
                  </a:p>
                </p:txBody>
              </p:sp>
              <p:cxnSp>
                <p:nvCxnSpPr>
                  <p:cNvPr id="16" name="Straight Arrow Connector 15"/>
                  <p:cNvCxnSpPr/>
                  <p:nvPr/>
                </p:nvCxnSpPr>
                <p:spPr>
                  <a:xfrm>
                    <a:off x="7772400" y="1283651"/>
                    <a:ext cx="533401" cy="1837058"/>
                  </a:xfrm>
                  <a:prstGeom prst="straightConnector1">
                    <a:avLst/>
                  </a:prstGeom>
                  <a:ln w="38100">
                    <a:solidFill>
                      <a:srgbClr val="FF000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2" name="TextBox 21"/>
                <p:cNvSpPr txBox="1"/>
                <p:nvPr/>
              </p:nvSpPr>
              <p:spPr>
                <a:xfrm>
                  <a:off x="6019800" y="5419060"/>
                  <a:ext cx="383328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Model all </a:t>
                  </a:r>
                  <a:r>
                    <a:rPr lang="en-US" dirty="0" err="1" smtClean="0"/>
                    <a:t>scratchbuilt</a:t>
                  </a:r>
                  <a:endParaRPr lang="en-US" dirty="0"/>
                </a:p>
              </p:txBody>
            </p:sp>
          </p:grpSp>
          <p:sp>
            <p:nvSpPr>
              <p:cNvPr id="23" name="TextBox 22"/>
              <p:cNvSpPr txBox="1"/>
              <p:nvPr/>
            </p:nvSpPr>
            <p:spPr>
              <a:xfrm>
                <a:off x="6536805" y="5788392"/>
                <a:ext cx="234846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a feed store … </a:t>
                </a:r>
              </a:p>
              <a:p>
                <a:r>
                  <a:rPr lang="en-US" dirty="0" smtClean="0"/>
                  <a:t>grinding and mixing</a:t>
                </a:r>
                <a:endParaRPr lang="en-US" dirty="0"/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3765552" y="4800600"/>
              <a:ext cx="18113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 smtClean="0"/>
                <a:t>Delivery door</a:t>
              </a:r>
              <a:endParaRPr lang="en-US" dirty="0"/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flipV="1">
              <a:off x="5181600" y="4267201"/>
              <a:ext cx="1595893" cy="60959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WordArt 3"/>
            <p:cNvSpPr>
              <a:spLocks noChangeArrowheads="1" noChangeShapeType="1" noTextEdit="1"/>
            </p:cNvSpPr>
            <p:nvPr/>
          </p:nvSpPr>
          <p:spPr bwMode="auto">
            <a:xfrm>
              <a:off x="435925" y="6463476"/>
              <a:ext cx="2538810" cy="24212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smtClean="0">
                  <a:ln w="9525">
                    <a:noFill/>
                    <a:round/>
                    <a:headEnd/>
                    <a:tailEnd/>
                  </a:ln>
                  <a:solidFill>
                    <a:schemeClr val="accent3">
                      <a:lumMod val="50000"/>
                    </a:schemeClr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Arial Black"/>
                </a:rPr>
                <a:t>Belleville, Kansas</a:t>
              </a:r>
              <a:endParaRPr lang="en-US" sz="3600" kern="10" dirty="0">
                <a:ln w="9525">
                  <a:noFill/>
                  <a:round/>
                  <a:headEnd/>
                  <a:tailEnd/>
                </a:ln>
                <a:solidFill>
                  <a:schemeClr val="accent3">
                    <a:lumMod val="5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Blac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343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128650"/>
            <a:ext cx="8986494" cy="6604669"/>
            <a:chOff x="0" y="128650"/>
            <a:chExt cx="8986494" cy="660466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440377"/>
              <a:ext cx="4572000" cy="2995987"/>
            </a:xfrm>
            <a:prstGeom prst="rect">
              <a:avLst/>
            </a:prstGeom>
          </p:spPr>
        </p:pic>
        <p:grpSp>
          <p:nvGrpSpPr>
            <p:cNvPr id="5" name="Group 4"/>
            <p:cNvGrpSpPr/>
            <p:nvPr/>
          </p:nvGrpSpPr>
          <p:grpSpPr>
            <a:xfrm>
              <a:off x="4648200" y="128650"/>
              <a:ext cx="4338294" cy="6604669"/>
              <a:chOff x="4648200" y="128650"/>
              <a:chExt cx="4338294" cy="6604669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48200" y="128650"/>
                <a:ext cx="4337304" cy="3252978"/>
              </a:xfrm>
              <a:prstGeom prst="rect">
                <a:avLst/>
              </a:prstGeom>
            </p:spPr>
          </p:pic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48200" y="3479598"/>
                <a:ext cx="4338294" cy="3253721"/>
              </a:xfrm>
              <a:prstGeom prst="rect">
                <a:avLst/>
              </a:prstGeom>
            </p:spPr>
          </p:pic>
        </p:grpSp>
        <p:sp>
          <p:nvSpPr>
            <p:cNvPr id="11" name="TextBox 10"/>
            <p:cNvSpPr txBox="1"/>
            <p:nvPr/>
          </p:nvSpPr>
          <p:spPr>
            <a:xfrm>
              <a:off x="2463775" y="914400"/>
              <a:ext cx="21082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Electrical Service</a:t>
              </a:r>
              <a:endParaRPr lang="en-US" dirty="0"/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3505200" y="1218497"/>
              <a:ext cx="381000" cy="1143703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927087" y="4537468"/>
              <a:ext cx="21082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Delivery Pipes</a:t>
              </a:r>
              <a:endParaRPr lang="en-US" dirty="0"/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V="1">
              <a:off x="1981200" y="3048000"/>
              <a:ext cx="1447800" cy="153199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V="1">
              <a:off x="1998920" y="2362201"/>
              <a:ext cx="847947" cy="219916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894B9-FBB5-49FC-8E67-7D378E123123}" type="slidenum">
              <a:rPr lang="en-US" smtClean="0"/>
              <a:t>22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184863" y="5638800"/>
            <a:ext cx="5834937" cy="1088886"/>
            <a:chOff x="184863" y="5638800"/>
            <a:chExt cx="5834937" cy="1088886"/>
          </a:xfrm>
        </p:grpSpPr>
        <p:sp>
          <p:nvSpPr>
            <p:cNvPr id="8" name="WordArt 2"/>
            <p:cNvSpPr>
              <a:spLocks noChangeArrowheads="1" noChangeShapeType="1" noTextEdit="1"/>
            </p:cNvSpPr>
            <p:nvPr/>
          </p:nvSpPr>
          <p:spPr bwMode="auto">
            <a:xfrm>
              <a:off x="184863" y="5638800"/>
              <a:ext cx="5834937" cy="108888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smtClean="0">
                  <a:ln w="9525">
                    <a:noFill/>
                    <a:round/>
                    <a:headEnd/>
                    <a:tailEnd/>
                  </a:ln>
                  <a:solidFill>
                    <a:schemeClr val="accent3">
                      <a:lumMod val="60000"/>
                      <a:lumOff val="40000"/>
                    </a:schemeClr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Arial Black"/>
                </a:rPr>
                <a:t>Hall Mill &amp; Elevator</a:t>
              </a:r>
              <a:endParaRPr lang="en-US" sz="3600" kern="10" dirty="0">
                <a:ln w="9525">
                  <a:noFill/>
                  <a:round/>
                  <a:headEnd/>
                  <a:tailEnd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Black"/>
              </a:endParaRPr>
            </a:p>
          </p:txBody>
        </p:sp>
        <p:sp>
          <p:nvSpPr>
            <p:cNvPr id="9" name="WordArt 3"/>
            <p:cNvSpPr>
              <a:spLocks noChangeArrowheads="1" noChangeShapeType="1" noTextEdit="1"/>
            </p:cNvSpPr>
            <p:nvPr/>
          </p:nvSpPr>
          <p:spPr bwMode="auto">
            <a:xfrm>
              <a:off x="411121" y="5992926"/>
              <a:ext cx="4260094" cy="48424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smtClean="0">
                  <a:ln w="9525">
                    <a:noFill/>
                    <a:round/>
                    <a:headEnd/>
                    <a:tailEnd/>
                  </a:ln>
                  <a:solidFill>
                    <a:schemeClr val="accent3">
                      <a:lumMod val="50000"/>
                    </a:schemeClr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Arial Black"/>
                </a:rPr>
                <a:t>Hall Mill &amp; Elevator</a:t>
              </a:r>
              <a:endParaRPr lang="en-US" sz="3600" kern="10" dirty="0">
                <a:ln w="9525">
                  <a:noFill/>
                  <a:round/>
                  <a:headEnd/>
                  <a:tailEnd/>
                </a:ln>
                <a:solidFill>
                  <a:schemeClr val="accent3">
                    <a:lumMod val="5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Blac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3823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215916"/>
            <a:ext cx="5365998" cy="3365484"/>
            <a:chOff x="304800" y="215916"/>
            <a:chExt cx="5061198" cy="322810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1" b="9575"/>
            <a:stretch/>
          </p:blipFill>
          <p:spPr>
            <a:xfrm>
              <a:off x="304800" y="215916"/>
              <a:ext cx="2460704" cy="322271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844"/>
            <a:stretch/>
          </p:blipFill>
          <p:spPr>
            <a:xfrm>
              <a:off x="2971800" y="215916"/>
              <a:ext cx="2394198" cy="3228108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600" y="3124200"/>
            <a:ext cx="4978400" cy="37338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894B9-FBB5-49FC-8E67-7D378E123123}" type="slidenum">
              <a:rPr lang="en-US" smtClean="0"/>
              <a:t>23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184863" y="5638800"/>
            <a:ext cx="5834937" cy="1088886"/>
            <a:chOff x="184863" y="5638800"/>
            <a:chExt cx="5834937" cy="1088886"/>
          </a:xfrm>
        </p:grpSpPr>
        <p:sp>
          <p:nvSpPr>
            <p:cNvPr id="7" name="WordArt 2"/>
            <p:cNvSpPr>
              <a:spLocks noChangeArrowheads="1" noChangeShapeType="1" noTextEdit="1"/>
            </p:cNvSpPr>
            <p:nvPr/>
          </p:nvSpPr>
          <p:spPr bwMode="auto">
            <a:xfrm>
              <a:off x="184863" y="5638800"/>
              <a:ext cx="5834937" cy="108888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smtClean="0">
                  <a:ln w="9525">
                    <a:noFill/>
                    <a:round/>
                    <a:headEnd/>
                    <a:tailEnd/>
                  </a:ln>
                  <a:solidFill>
                    <a:schemeClr val="accent3">
                      <a:lumMod val="60000"/>
                      <a:lumOff val="40000"/>
                    </a:schemeClr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Arial Black"/>
                </a:rPr>
                <a:t>Hall Mill &amp; Elevator</a:t>
              </a:r>
              <a:endParaRPr lang="en-US" sz="3600" kern="10" dirty="0">
                <a:ln w="9525">
                  <a:noFill/>
                  <a:round/>
                  <a:headEnd/>
                  <a:tailEnd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Black"/>
              </a:endParaRPr>
            </a:p>
          </p:txBody>
        </p:sp>
        <p:sp>
          <p:nvSpPr>
            <p:cNvPr id="8" name="WordArt 3"/>
            <p:cNvSpPr>
              <a:spLocks noChangeArrowheads="1" noChangeShapeType="1" noTextEdit="1"/>
            </p:cNvSpPr>
            <p:nvPr/>
          </p:nvSpPr>
          <p:spPr bwMode="auto">
            <a:xfrm>
              <a:off x="411121" y="5992926"/>
              <a:ext cx="4260094" cy="48424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smtClean="0">
                  <a:ln w="9525">
                    <a:noFill/>
                    <a:round/>
                    <a:headEnd/>
                    <a:tailEnd/>
                  </a:ln>
                  <a:solidFill>
                    <a:schemeClr val="accent3">
                      <a:lumMod val="50000"/>
                    </a:schemeClr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Arial Black"/>
                </a:rPr>
                <a:t>Hall Mill &amp; Elevator</a:t>
              </a:r>
              <a:endParaRPr lang="en-US" sz="3600" kern="10" dirty="0">
                <a:ln w="9525">
                  <a:noFill/>
                  <a:round/>
                  <a:headEnd/>
                  <a:tailEnd/>
                </a:ln>
                <a:solidFill>
                  <a:schemeClr val="accent3">
                    <a:lumMod val="5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Blac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3823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42"/>
          <a:stretch/>
        </p:blipFill>
        <p:spPr>
          <a:xfrm>
            <a:off x="-1" y="0"/>
            <a:ext cx="5814845" cy="3429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773" y="3212830"/>
            <a:ext cx="4860227" cy="364517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894B9-FBB5-49FC-8E67-7D378E123123}" type="slidenum">
              <a:rPr lang="en-US" smtClean="0"/>
              <a:t>24</a:t>
            </a:fld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184863" y="5638800"/>
            <a:ext cx="5834937" cy="1088886"/>
            <a:chOff x="184863" y="5638800"/>
            <a:chExt cx="5834937" cy="1088886"/>
          </a:xfrm>
        </p:grpSpPr>
        <p:sp>
          <p:nvSpPr>
            <p:cNvPr id="6" name="WordArt 2"/>
            <p:cNvSpPr>
              <a:spLocks noChangeArrowheads="1" noChangeShapeType="1" noTextEdit="1"/>
            </p:cNvSpPr>
            <p:nvPr/>
          </p:nvSpPr>
          <p:spPr bwMode="auto">
            <a:xfrm>
              <a:off x="184863" y="5638800"/>
              <a:ext cx="5834937" cy="108888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smtClean="0">
                  <a:ln w="9525">
                    <a:noFill/>
                    <a:round/>
                    <a:headEnd/>
                    <a:tailEnd/>
                  </a:ln>
                  <a:solidFill>
                    <a:schemeClr val="accent3">
                      <a:lumMod val="60000"/>
                      <a:lumOff val="40000"/>
                    </a:schemeClr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Arial Black"/>
                </a:rPr>
                <a:t>Hall Mill &amp; Elevator</a:t>
              </a:r>
              <a:endParaRPr lang="en-US" sz="3600" kern="10" dirty="0">
                <a:ln w="9525">
                  <a:noFill/>
                  <a:round/>
                  <a:headEnd/>
                  <a:tailEnd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Black"/>
              </a:endParaRPr>
            </a:p>
          </p:txBody>
        </p:sp>
        <p:sp>
          <p:nvSpPr>
            <p:cNvPr id="7" name="WordArt 3"/>
            <p:cNvSpPr>
              <a:spLocks noChangeArrowheads="1" noChangeShapeType="1" noTextEdit="1"/>
            </p:cNvSpPr>
            <p:nvPr/>
          </p:nvSpPr>
          <p:spPr bwMode="auto">
            <a:xfrm>
              <a:off x="411121" y="5992926"/>
              <a:ext cx="4260094" cy="48424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smtClean="0">
                  <a:ln w="9525">
                    <a:noFill/>
                    <a:round/>
                    <a:headEnd/>
                    <a:tailEnd/>
                  </a:ln>
                  <a:solidFill>
                    <a:schemeClr val="accent3">
                      <a:lumMod val="50000"/>
                    </a:schemeClr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Arial Black"/>
                </a:rPr>
                <a:t>Hall Mill &amp; Elevator</a:t>
              </a:r>
              <a:endParaRPr lang="en-US" sz="3600" kern="10" dirty="0">
                <a:ln w="9525">
                  <a:noFill/>
                  <a:round/>
                  <a:headEnd/>
                  <a:tailEnd/>
                </a:ln>
                <a:solidFill>
                  <a:schemeClr val="accent3">
                    <a:lumMod val="5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Blac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3823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17" name="Group 16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0" y="0"/>
                <a:ext cx="9144000" cy="6858000"/>
                <a:chOff x="0" y="0"/>
                <a:chExt cx="9144000" cy="6858000"/>
              </a:xfrm>
            </p:grpSpPr>
            <p:pic>
              <p:nvPicPr>
                <p:cNvPr id="2" name="Picture 1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0" y="0"/>
                  <a:ext cx="5358384" cy="3608832"/>
                </a:xfrm>
                <a:prstGeom prst="rect">
                  <a:avLst/>
                </a:prstGeom>
              </p:spPr>
            </p:pic>
            <p:pic>
              <p:nvPicPr>
                <p:cNvPr id="3" name="Picture 2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68800" y="3276600"/>
                  <a:ext cx="4775200" cy="3581400"/>
                </a:xfrm>
                <a:prstGeom prst="rect">
                  <a:avLst/>
                </a:prstGeom>
              </p:spPr>
            </p:pic>
            <p:sp>
              <p:nvSpPr>
                <p:cNvPr id="9" name="TextBox 8"/>
                <p:cNvSpPr txBox="1"/>
                <p:nvPr/>
              </p:nvSpPr>
              <p:spPr>
                <a:xfrm>
                  <a:off x="1722470" y="4603899"/>
                  <a:ext cx="181132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dirty="0" smtClean="0"/>
                    <a:t>Molasses tank</a:t>
                  </a:r>
                  <a:endParaRPr lang="en-US" dirty="0"/>
                </a:p>
              </p:txBody>
            </p:sp>
            <p:cxnSp>
              <p:nvCxnSpPr>
                <p:cNvPr id="10" name="Straight Arrow Connector 9"/>
                <p:cNvCxnSpPr/>
                <p:nvPr/>
              </p:nvCxnSpPr>
              <p:spPr>
                <a:xfrm>
                  <a:off x="3505200" y="4800600"/>
                  <a:ext cx="3459002" cy="958333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" name="TextBox 12"/>
              <p:cNvSpPr txBox="1"/>
              <p:nvPr/>
            </p:nvSpPr>
            <p:spPr>
              <a:xfrm>
                <a:off x="106988" y="3841899"/>
                <a:ext cx="249456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dirty="0" err="1" smtClean="0"/>
                  <a:t>scratchbuilt</a:t>
                </a:r>
                <a:r>
                  <a:rPr lang="en-US" dirty="0" smtClean="0"/>
                  <a:t> from PVC</a:t>
                </a:r>
                <a:endParaRPr lang="en-US" dirty="0"/>
              </a:p>
            </p:txBody>
          </p:sp>
        </p:grpSp>
        <p:cxnSp>
          <p:nvCxnSpPr>
            <p:cNvPr id="14" name="Straight Arrow Connector 13"/>
            <p:cNvCxnSpPr/>
            <p:nvPr/>
          </p:nvCxnSpPr>
          <p:spPr>
            <a:xfrm flipV="1">
              <a:off x="811619" y="2628900"/>
              <a:ext cx="1371601" cy="129540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894B9-FBB5-49FC-8E67-7D378E123123}" type="slidenum">
              <a:rPr lang="en-US" smtClean="0"/>
              <a:t>25</a:t>
            </a:fld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184863" y="5638800"/>
            <a:ext cx="5834937" cy="1088886"/>
            <a:chOff x="184863" y="5638800"/>
            <a:chExt cx="5834937" cy="1088886"/>
          </a:xfrm>
        </p:grpSpPr>
        <p:sp>
          <p:nvSpPr>
            <p:cNvPr id="6" name="WordArt 2"/>
            <p:cNvSpPr>
              <a:spLocks noChangeArrowheads="1" noChangeShapeType="1" noTextEdit="1"/>
            </p:cNvSpPr>
            <p:nvPr/>
          </p:nvSpPr>
          <p:spPr bwMode="auto">
            <a:xfrm>
              <a:off x="184863" y="5638800"/>
              <a:ext cx="5834937" cy="108888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smtClean="0">
                  <a:ln w="9525">
                    <a:noFill/>
                    <a:round/>
                    <a:headEnd/>
                    <a:tailEnd/>
                  </a:ln>
                  <a:solidFill>
                    <a:schemeClr val="accent3">
                      <a:lumMod val="60000"/>
                      <a:lumOff val="40000"/>
                    </a:schemeClr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Arial Black"/>
                </a:rPr>
                <a:t>Hall Mill &amp; Elevator</a:t>
              </a:r>
              <a:endParaRPr lang="en-US" sz="3600" kern="10" dirty="0">
                <a:ln w="9525">
                  <a:noFill/>
                  <a:round/>
                  <a:headEnd/>
                  <a:tailEnd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Black"/>
              </a:endParaRPr>
            </a:p>
          </p:txBody>
        </p:sp>
        <p:sp>
          <p:nvSpPr>
            <p:cNvPr id="7" name="WordArt 3"/>
            <p:cNvSpPr>
              <a:spLocks noChangeArrowheads="1" noChangeShapeType="1" noTextEdit="1"/>
            </p:cNvSpPr>
            <p:nvPr/>
          </p:nvSpPr>
          <p:spPr bwMode="auto">
            <a:xfrm>
              <a:off x="411121" y="5992926"/>
              <a:ext cx="4260094" cy="48424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smtClean="0">
                  <a:ln w="9525">
                    <a:noFill/>
                    <a:round/>
                    <a:headEnd/>
                    <a:tailEnd/>
                  </a:ln>
                  <a:solidFill>
                    <a:schemeClr val="accent3">
                      <a:lumMod val="50000"/>
                    </a:schemeClr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Arial Black"/>
                </a:rPr>
                <a:t>Hall Mill &amp; Elevator</a:t>
              </a:r>
              <a:endParaRPr lang="en-US" sz="3600" kern="10" dirty="0">
                <a:ln w="9525">
                  <a:noFill/>
                  <a:round/>
                  <a:headEnd/>
                  <a:tailEnd/>
                </a:ln>
                <a:solidFill>
                  <a:schemeClr val="accent3">
                    <a:lumMod val="5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Blac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3823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894B9-FBB5-49FC-8E67-7D378E123123}" type="slidenum">
              <a:rPr lang="en-US" smtClean="0"/>
              <a:t>26</a:t>
            </a:fld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228600" y="141518"/>
            <a:ext cx="8621694" cy="6625871"/>
            <a:chOff x="228600" y="141518"/>
            <a:chExt cx="8621694" cy="6625871"/>
          </a:xfrm>
        </p:grpSpPr>
        <p:grpSp>
          <p:nvGrpSpPr>
            <p:cNvPr id="13" name="Group 12"/>
            <p:cNvGrpSpPr/>
            <p:nvPr/>
          </p:nvGrpSpPr>
          <p:grpSpPr>
            <a:xfrm>
              <a:off x="6019800" y="199903"/>
              <a:ext cx="2830494" cy="6567486"/>
              <a:chOff x="6019800" y="199903"/>
              <a:chExt cx="2830494" cy="6567486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182" r="13635" b="54517"/>
              <a:stretch/>
            </p:blipFill>
            <p:spPr>
              <a:xfrm>
                <a:off x="6019800" y="4531425"/>
                <a:ext cx="2830494" cy="2235964"/>
              </a:xfrm>
              <a:prstGeom prst="rect">
                <a:avLst/>
              </a:prstGeom>
            </p:spPr>
          </p:pic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47" t="5118" r="14508" b="47441"/>
              <a:stretch/>
            </p:blipFill>
            <p:spPr>
              <a:xfrm>
                <a:off x="6023719" y="2314509"/>
                <a:ext cx="2822656" cy="2105091"/>
              </a:xfrm>
              <a:prstGeom prst="rect">
                <a:avLst/>
              </a:prstGeom>
            </p:spPr>
          </p:pic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077" r="15714"/>
              <a:stretch/>
            </p:blipFill>
            <p:spPr>
              <a:xfrm>
                <a:off x="6034764" y="199903"/>
                <a:ext cx="2811611" cy="1994137"/>
              </a:xfrm>
              <a:prstGeom prst="rect">
                <a:avLst/>
              </a:prstGeom>
            </p:spPr>
          </p:pic>
        </p:grpSp>
        <p:grpSp>
          <p:nvGrpSpPr>
            <p:cNvPr id="11" name="Group 10"/>
            <p:cNvGrpSpPr/>
            <p:nvPr/>
          </p:nvGrpSpPr>
          <p:grpSpPr>
            <a:xfrm>
              <a:off x="228600" y="141518"/>
              <a:ext cx="4798752" cy="6349457"/>
              <a:chOff x="228600" y="141518"/>
              <a:chExt cx="4798752" cy="6349457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311"/>
              <a:stretch/>
            </p:blipFill>
            <p:spPr>
              <a:xfrm rot="16200000">
                <a:off x="1056938" y="2520561"/>
                <a:ext cx="3169441" cy="4771387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8600" y="141518"/>
                <a:ext cx="4798752" cy="3114980"/>
              </a:xfrm>
              <a:prstGeom prst="rect">
                <a:avLst/>
              </a:prstGeom>
            </p:spPr>
          </p:pic>
        </p:grpSp>
        <p:sp>
          <p:nvSpPr>
            <p:cNvPr id="14" name="TextBox 13"/>
            <p:cNvSpPr txBox="1"/>
            <p:nvPr/>
          </p:nvSpPr>
          <p:spPr>
            <a:xfrm>
              <a:off x="5027352" y="739232"/>
              <a:ext cx="1221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dust </a:t>
              </a:r>
            </a:p>
            <a:p>
              <a:r>
                <a:rPr lang="en-US" dirty="0" smtClean="0"/>
                <a:t>collector</a:t>
              </a:r>
              <a:endParaRPr lang="en-US" dirty="0"/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H="1">
              <a:off x="4038600" y="1169581"/>
              <a:ext cx="1054395" cy="43061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4995453" y="3860672"/>
              <a:ext cx="122104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black </a:t>
              </a:r>
            </a:p>
            <a:p>
              <a:r>
                <a:rPr lang="en-US" dirty="0" smtClean="0"/>
                <a:t>paint to represent tar seam</a:t>
              </a:r>
              <a:endParaRPr lang="en-US" dirty="0"/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>
              <a:off x="5637876" y="5029200"/>
              <a:ext cx="1374373" cy="101336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184863" y="5867400"/>
            <a:ext cx="5225337" cy="873641"/>
            <a:chOff x="184863" y="5867400"/>
            <a:chExt cx="5225337" cy="873641"/>
          </a:xfrm>
        </p:grpSpPr>
        <p:grpSp>
          <p:nvGrpSpPr>
            <p:cNvPr id="12" name="Group 11"/>
            <p:cNvGrpSpPr/>
            <p:nvPr/>
          </p:nvGrpSpPr>
          <p:grpSpPr>
            <a:xfrm>
              <a:off x="184863" y="5867400"/>
              <a:ext cx="5225337" cy="860286"/>
              <a:chOff x="184863" y="5867400"/>
              <a:chExt cx="5225337" cy="860286"/>
            </a:xfrm>
          </p:grpSpPr>
          <p:sp>
            <p:nvSpPr>
              <p:cNvPr id="9" name="WordArt 2"/>
              <p:cNvSpPr>
                <a:spLocks noChangeArrowheads="1" noChangeShapeType="1" noTextEdit="1"/>
              </p:cNvSpPr>
              <p:nvPr/>
            </p:nvSpPr>
            <p:spPr bwMode="auto">
              <a:xfrm>
                <a:off x="184863" y="5867400"/>
                <a:ext cx="5225337" cy="860286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sz="3600" kern="10" dirty="0" smtClean="0">
                    <a:ln w="9525">
                      <a:noFill/>
                      <a:round/>
                      <a:headEnd/>
                      <a:tailEnd/>
                    </a:ln>
                    <a:solidFill>
                      <a:schemeClr val="accent3">
                        <a:lumMod val="60000"/>
                        <a:lumOff val="40000"/>
                      </a:schemeClr>
                    </a:solidFill>
                    <a:effectLst>
                      <a:outerShdw dist="45791" dir="2021404" algn="ctr" rotWithShape="0">
                        <a:srgbClr val="B2B2B2">
                          <a:alpha val="79999"/>
                        </a:srgbClr>
                      </a:outerShdw>
                    </a:effectLst>
                    <a:latin typeface="Arial Black"/>
                  </a:rPr>
                  <a:t>Hall Mill &amp; Elevator</a:t>
                </a:r>
                <a:endParaRPr lang="en-US" sz="3600" kern="10" dirty="0">
                  <a:ln w="9525">
                    <a:noFill/>
                    <a:round/>
                    <a:headEnd/>
                    <a:tailEnd/>
                  </a:ln>
                  <a:solidFill>
                    <a:schemeClr val="accent3">
                      <a:lumMod val="60000"/>
                      <a:lumOff val="40000"/>
                    </a:schemeClr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Arial Black"/>
                </a:endParaRPr>
              </a:p>
            </p:txBody>
          </p:sp>
          <p:sp>
            <p:nvSpPr>
              <p:cNvPr id="10" name="WordArt 3"/>
              <p:cNvSpPr>
                <a:spLocks noChangeArrowheads="1" noChangeShapeType="1" noTextEdit="1"/>
              </p:cNvSpPr>
              <p:nvPr/>
            </p:nvSpPr>
            <p:spPr bwMode="auto">
              <a:xfrm>
                <a:off x="379222" y="6030790"/>
                <a:ext cx="3815024" cy="382585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sz="3600" kern="10" dirty="0" smtClean="0">
                    <a:ln w="9525">
                      <a:noFill/>
                      <a:round/>
                      <a:headEnd/>
                      <a:tailEnd/>
                    </a:ln>
                    <a:solidFill>
                      <a:schemeClr val="accent3">
                        <a:lumMod val="50000"/>
                      </a:schemeClr>
                    </a:solidFill>
                    <a:effectLst>
                      <a:outerShdw dist="45791" dir="2021404" algn="ctr" rotWithShape="0">
                        <a:srgbClr val="B2B2B2">
                          <a:alpha val="79999"/>
                        </a:srgbClr>
                      </a:outerShdw>
                    </a:effectLst>
                    <a:latin typeface="Arial Black"/>
                  </a:rPr>
                  <a:t>Hall Mill &amp; </a:t>
                </a:r>
                <a:r>
                  <a:rPr lang="en-US" sz="3600" kern="10" dirty="0" err="1" smtClean="0">
                    <a:ln w="9525">
                      <a:noFill/>
                      <a:round/>
                      <a:headEnd/>
                      <a:tailEnd/>
                    </a:ln>
                    <a:solidFill>
                      <a:schemeClr val="accent3">
                        <a:lumMod val="50000"/>
                      </a:schemeClr>
                    </a:solidFill>
                    <a:effectLst>
                      <a:outerShdw dist="45791" dir="2021404" algn="ctr" rotWithShape="0">
                        <a:srgbClr val="B2B2B2">
                          <a:alpha val="79999"/>
                        </a:srgbClr>
                      </a:outerShdw>
                    </a:effectLst>
                    <a:latin typeface="Arial Black"/>
                  </a:rPr>
                  <a:t>Elevtor</a:t>
                </a:r>
                <a:endParaRPr lang="en-US" sz="3600" kern="10" dirty="0">
                  <a:ln w="9525">
                    <a:noFill/>
                    <a:round/>
                    <a:headEnd/>
                    <a:tailEnd/>
                  </a:ln>
                  <a:solidFill>
                    <a:schemeClr val="accent3">
                      <a:lumMod val="50000"/>
                    </a:schemeClr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Arial Black"/>
                </a:endParaRPr>
              </a:p>
            </p:txBody>
          </p:sp>
        </p:grpSp>
        <p:sp>
          <p:nvSpPr>
            <p:cNvPr id="21" name="WordArt 3"/>
            <p:cNvSpPr>
              <a:spLocks noChangeArrowheads="1" noChangeShapeType="1" noTextEdit="1"/>
            </p:cNvSpPr>
            <p:nvPr/>
          </p:nvSpPr>
          <p:spPr bwMode="auto">
            <a:xfrm>
              <a:off x="393393" y="6489229"/>
              <a:ext cx="2332079" cy="25181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smtClean="0">
                  <a:ln w="9525">
                    <a:noFill/>
                    <a:round/>
                    <a:headEnd/>
                    <a:tailEnd/>
                  </a:ln>
                  <a:solidFill>
                    <a:schemeClr val="accent3">
                      <a:lumMod val="50000"/>
                    </a:schemeClr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Arial Black"/>
                </a:rPr>
                <a:t>Belleville, Kansas</a:t>
              </a:r>
              <a:endParaRPr lang="en-US" sz="3600" kern="10" dirty="0">
                <a:ln w="9525">
                  <a:noFill/>
                  <a:round/>
                  <a:headEnd/>
                  <a:tailEnd/>
                </a:ln>
                <a:solidFill>
                  <a:schemeClr val="accent3">
                    <a:lumMod val="5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Blac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3823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1779" b="2278"/>
          <a:stretch/>
        </p:blipFill>
        <p:spPr>
          <a:xfrm rot="16200000">
            <a:off x="936100" y="1067126"/>
            <a:ext cx="2949775" cy="451717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818571" y="256675"/>
            <a:ext cx="4184904" cy="6463403"/>
            <a:chOff x="4818571" y="256675"/>
            <a:chExt cx="4184904" cy="646340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8571" y="3581400"/>
              <a:ext cx="4184904" cy="3138678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8571" y="256675"/>
              <a:ext cx="4184904" cy="3138678"/>
            </a:xfrm>
            <a:prstGeom prst="rect">
              <a:avLst/>
            </a:prstGeom>
          </p:spPr>
        </p:pic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894B9-FBB5-49FC-8E67-7D378E123123}" type="slidenum">
              <a:rPr lang="en-US" smtClean="0"/>
              <a:t>27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184863" y="5638800"/>
            <a:ext cx="5834937" cy="1088886"/>
            <a:chOff x="184863" y="5638800"/>
            <a:chExt cx="5834937" cy="1088886"/>
          </a:xfrm>
        </p:grpSpPr>
        <p:sp>
          <p:nvSpPr>
            <p:cNvPr id="7" name="WordArt 2"/>
            <p:cNvSpPr>
              <a:spLocks noChangeArrowheads="1" noChangeShapeType="1" noTextEdit="1"/>
            </p:cNvSpPr>
            <p:nvPr/>
          </p:nvSpPr>
          <p:spPr bwMode="auto">
            <a:xfrm>
              <a:off x="184863" y="5638800"/>
              <a:ext cx="5834937" cy="108888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smtClean="0">
                  <a:ln w="9525">
                    <a:noFill/>
                    <a:round/>
                    <a:headEnd/>
                    <a:tailEnd/>
                  </a:ln>
                  <a:solidFill>
                    <a:schemeClr val="accent3">
                      <a:lumMod val="60000"/>
                      <a:lumOff val="40000"/>
                    </a:schemeClr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Arial Black"/>
                </a:rPr>
                <a:t>Hall Mill &amp; Elevator</a:t>
              </a:r>
              <a:endParaRPr lang="en-US" sz="3600" kern="10" dirty="0">
                <a:ln w="9525">
                  <a:noFill/>
                  <a:round/>
                  <a:headEnd/>
                  <a:tailEnd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Black"/>
              </a:endParaRPr>
            </a:p>
          </p:txBody>
        </p:sp>
        <p:sp>
          <p:nvSpPr>
            <p:cNvPr id="8" name="WordArt 3"/>
            <p:cNvSpPr>
              <a:spLocks noChangeArrowheads="1" noChangeShapeType="1" noTextEdit="1"/>
            </p:cNvSpPr>
            <p:nvPr/>
          </p:nvSpPr>
          <p:spPr bwMode="auto">
            <a:xfrm>
              <a:off x="411121" y="5992926"/>
              <a:ext cx="4260094" cy="48424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smtClean="0">
                  <a:ln w="9525">
                    <a:noFill/>
                    <a:round/>
                    <a:headEnd/>
                    <a:tailEnd/>
                  </a:ln>
                  <a:solidFill>
                    <a:schemeClr val="accent3">
                      <a:lumMod val="50000"/>
                    </a:schemeClr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Arial Black"/>
                </a:rPr>
                <a:t>Hall Mill &amp; Elevator</a:t>
              </a:r>
              <a:endParaRPr lang="en-US" sz="3600" kern="10" dirty="0">
                <a:ln w="9525">
                  <a:noFill/>
                  <a:round/>
                  <a:headEnd/>
                  <a:tailEnd/>
                </a:ln>
                <a:solidFill>
                  <a:schemeClr val="accent3">
                    <a:lumMod val="5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Blac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3823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9896" y="389106"/>
            <a:ext cx="9153896" cy="6079787"/>
            <a:chOff x="-9896" y="389106"/>
            <a:chExt cx="9153896" cy="607978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89106"/>
              <a:ext cx="9144000" cy="6079787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824450" y="2113002"/>
              <a:ext cx="1221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unloading truck door</a:t>
              </a:r>
              <a:endParaRPr lang="en-US" dirty="0"/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>
              <a:off x="1310460" y="2667000"/>
              <a:ext cx="594540" cy="160020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-9896" y="3384098"/>
              <a:ext cx="1221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outgoing dock</a:t>
              </a: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216362" y="3962400"/>
              <a:ext cx="469438" cy="76200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894B9-FBB5-49FC-8E67-7D378E123123}" type="slidenum">
              <a:rPr lang="en-US" smtClean="0"/>
              <a:t>28</a:t>
            </a:fld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-9896" y="5615049"/>
            <a:ext cx="5834937" cy="1225619"/>
            <a:chOff x="-9896" y="5615049"/>
            <a:chExt cx="5834937" cy="1225619"/>
          </a:xfrm>
        </p:grpSpPr>
        <p:grpSp>
          <p:nvGrpSpPr>
            <p:cNvPr id="7" name="Group 6"/>
            <p:cNvGrpSpPr/>
            <p:nvPr/>
          </p:nvGrpSpPr>
          <p:grpSpPr>
            <a:xfrm>
              <a:off x="-9896" y="5615049"/>
              <a:ext cx="5834937" cy="1088886"/>
              <a:chOff x="184863" y="5638800"/>
              <a:chExt cx="5834937" cy="1088886"/>
            </a:xfrm>
          </p:grpSpPr>
          <p:sp>
            <p:nvSpPr>
              <p:cNvPr id="8" name="WordArt 2"/>
              <p:cNvSpPr>
                <a:spLocks noChangeArrowheads="1" noChangeShapeType="1" noTextEdit="1"/>
              </p:cNvSpPr>
              <p:nvPr/>
            </p:nvSpPr>
            <p:spPr bwMode="auto">
              <a:xfrm>
                <a:off x="184863" y="5638800"/>
                <a:ext cx="5834937" cy="1088886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sz="3600" kern="10" dirty="0" err="1" smtClean="0">
                    <a:ln w="9525">
                      <a:noFill/>
                      <a:round/>
                      <a:headEnd/>
                      <a:tailEnd/>
                    </a:ln>
                    <a:solidFill>
                      <a:schemeClr val="accent3">
                        <a:lumMod val="60000"/>
                        <a:lumOff val="40000"/>
                      </a:schemeClr>
                    </a:solidFill>
                    <a:effectLst>
                      <a:outerShdw dist="45791" dir="2021404" algn="ctr" rotWithShape="0">
                        <a:srgbClr val="B2B2B2">
                          <a:alpha val="79999"/>
                        </a:srgbClr>
                      </a:outerShdw>
                    </a:effectLst>
                    <a:latin typeface="Arial Black"/>
                  </a:rPr>
                  <a:t>Supersweet</a:t>
                </a:r>
                <a:r>
                  <a:rPr lang="en-US" sz="3600" kern="10" dirty="0" smtClean="0">
                    <a:ln w="9525">
                      <a:noFill/>
                      <a:round/>
                      <a:headEnd/>
                      <a:tailEnd/>
                    </a:ln>
                    <a:solidFill>
                      <a:schemeClr val="accent3">
                        <a:lumMod val="60000"/>
                        <a:lumOff val="40000"/>
                      </a:schemeClr>
                    </a:solidFill>
                    <a:effectLst>
                      <a:outerShdw dist="45791" dir="2021404" algn="ctr" rotWithShape="0">
                        <a:srgbClr val="B2B2B2">
                          <a:alpha val="79999"/>
                        </a:srgbClr>
                      </a:outerShdw>
                    </a:effectLst>
                    <a:latin typeface="Arial Black"/>
                  </a:rPr>
                  <a:t> Feed</a:t>
                </a:r>
                <a:endParaRPr lang="en-US" sz="3600" kern="10" dirty="0">
                  <a:ln w="9525">
                    <a:noFill/>
                    <a:round/>
                    <a:headEnd/>
                    <a:tailEnd/>
                  </a:ln>
                  <a:solidFill>
                    <a:schemeClr val="accent3">
                      <a:lumMod val="60000"/>
                      <a:lumOff val="40000"/>
                    </a:schemeClr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Arial Black"/>
                </a:endParaRPr>
              </a:p>
            </p:txBody>
          </p:sp>
          <p:sp>
            <p:nvSpPr>
              <p:cNvPr id="9" name="WordArt 3"/>
              <p:cNvSpPr>
                <a:spLocks noChangeArrowheads="1" noChangeShapeType="1" noTextEdit="1"/>
              </p:cNvSpPr>
              <p:nvPr/>
            </p:nvSpPr>
            <p:spPr bwMode="auto">
              <a:xfrm>
                <a:off x="411121" y="5992926"/>
                <a:ext cx="4260094" cy="484248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sz="3600" kern="10" dirty="0" err="1" smtClean="0">
                    <a:ln w="9525">
                      <a:noFill/>
                      <a:round/>
                      <a:headEnd/>
                      <a:tailEnd/>
                    </a:ln>
                    <a:solidFill>
                      <a:schemeClr val="accent3">
                        <a:lumMod val="50000"/>
                      </a:schemeClr>
                    </a:solidFill>
                    <a:effectLst>
                      <a:outerShdw dist="45791" dir="2021404" algn="ctr" rotWithShape="0">
                        <a:srgbClr val="B2B2B2">
                          <a:alpha val="79999"/>
                        </a:srgbClr>
                      </a:outerShdw>
                    </a:effectLst>
                    <a:latin typeface="Arial Black"/>
                  </a:rPr>
                  <a:t>Supersweet</a:t>
                </a:r>
                <a:r>
                  <a:rPr lang="en-US" sz="3600" kern="10" dirty="0" smtClean="0">
                    <a:ln w="9525">
                      <a:noFill/>
                      <a:round/>
                      <a:headEnd/>
                      <a:tailEnd/>
                    </a:ln>
                    <a:solidFill>
                      <a:schemeClr val="accent3">
                        <a:lumMod val="50000"/>
                      </a:schemeClr>
                    </a:solidFill>
                    <a:effectLst>
                      <a:outerShdw dist="45791" dir="2021404" algn="ctr" rotWithShape="0">
                        <a:srgbClr val="B2B2B2">
                          <a:alpha val="79999"/>
                        </a:srgbClr>
                      </a:outerShdw>
                    </a:effectLst>
                    <a:latin typeface="Arial Black"/>
                  </a:rPr>
                  <a:t> Seed &amp; Feed</a:t>
                </a:r>
                <a:endParaRPr lang="en-US" sz="3600" kern="10" dirty="0">
                  <a:ln w="9525">
                    <a:noFill/>
                    <a:round/>
                    <a:headEnd/>
                    <a:tailEnd/>
                  </a:ln>
                  <a:solidFill>
                    <a:schemeClr val="accent3">
                      <a:lumMod val="50000"/>
                    </a:schemeClr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Arial Black"/>
                </a:endParaRPr>
              </a:p>
            </p:txBody>
          </p:sp>
        </p:grpSp>
        <p:sp>
          <p:nvSpPr>
            <p:cNvPr id="12" name="WordArt 3"/>
            <p:cNvSpPr>
              <a:spLocks noChangeArrowheads="1" noChangeShapeType="1" noTextEdit="1"/>
            </p:cNvSpPr>
            <p:nvPr/>
          </p:nvSpPr>
          <p:spPr bwMode="auto">
            <a:xfrm>
              <a:off x="411121" y="6472202"/>
              <a:ext cx="1798679" cy="36846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smtClean="0">
                  <a:ln w="9525">
                    <a:noFill/>
                    <a:round/>
                    <a:headEnd/>
                    <a:tailEnd/>
                  </a:ln>
                  <a:solidFill>
                    <a:schemeClr val="accent3">
                      <a:lumMod val="50000"/>
                    </a:schemeClr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Arial Black"/>
                </a:rPr>
                <a:t>Riley, Kansas </a:t>
              </a:r>
              <a:endParaRPr lang="en-US" sz="3600" kern="10" dirty="0">
                <a:ln w="9525">
                  <a:noFill/>
                  <a:round/>
                  <a:headEnd/>
                  <a:tailEnd/>
                </a:ln>
                <a:solidFill>
                  <a:schemeClr val="accent3">
                    <a:lumMod val="5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Blac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3823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0" y="389106"/>
            <a:ext cx="9144000" cy="6079787"/>
            <a:chOff x="0" y="389106"/>
            <a:chExt cx="9144000" cy="607978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89106"/>
              <a:ext cx="9144000" cy="6079787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411121" y="1186469"/>
              <a:ext cx="14166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Head House</a:t>
              </a:r>
              <a:endParaRPr lang="en-US" dirty="0"/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>
              <a:off x="1143000" y="1555801"/>
              <a:ext cx="447735" cy="981567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3961476" y="1442785"/>
              <a:ext cx="1221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Horizontal</a:t>
              </a:r>
            </a:p>
            <a:p>
              <a:r>
                <a:rPr lang="en-US" dirty="0" smtClean="0"/>
                <a:t>Conveyor</a:t>
              </a:r>
              <a:endParaRPr lang="en-US" dirty="0"/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4548113" y="2043223"/>
              <a:ext cx="862087" cy="699977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H="1">
              <a:off x="3276601" y="2046584"/>
              <a:ext cx="1295399" cy="62041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7255874" y="1442785"/>
              <a:ext cx="397874" cy="86096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6278599" y="1154203"/>
              <a:ext cx="14166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Head House</a:t>
              </a:r>
              <a:endParaRPr lang="en-US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0" y="2645000"/>
              <a:ext cx="14166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Delivery Pipe</a:t>
              </a:r>
              <a:endParaRPr lang="en-US" dirty="0"/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>
              <a:off x="838200" y="2971800"/>
              <a:ext cx="728986" cy="60646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894B9-FBB5-49FC-8E67-7D378E123123}" type="slidenum">
              <a:rPr lang="en-US" smtClean="0"/>
              <a:t>29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-9896" y="5615049"/>
            <a:ext cx="5834937" cy="1225619"/>
            <a:chOff x="-9896" y="5615049"/>
            <a:chExt cx="5834937" cy="1225619"/>
          </a:xfrm>
        </p:grpSpPr>
        <p:grpSp>
          <p:nvGrpSpPr>
            <p:cNvPr id="9" name="Group 8"/>
            <p:cNvGrpSpPr/>
            <p:nvPr/>
          </p:nvGrpSpPr>
          <p:grpSpPr>
            <a:xfrm>
              <a:off x="-9896" y="5615049"/>
              <a:ext cx="5834937" cy="1088886"/>
              <a:chOff x="184863" y="5638800"/>
              <a:chExt cx="5834937" cy="1088886"/>
            </a:xfrm>
          </p:grpSpPr>
          <p:sp>
            <p:nvSpPr>
              <p:cNvPr id="11" name="WordArt 2"/>
              <p:cNvSpPr>
                <a:spLocks noChangeArrowheads="1" noChangeShapeType="1" noTextEdit="1"/>
              </p:cNvSpPr>
              <p:nvPr/>
            </p:nvSpPr>
            <p:spPr bwMode="auto">
              <a:xfrm>
                <a:off x="184863" y="5638800"/>
                <a:ext cx="5834937" cy="1088886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sz="3600" kern="10" dirty="0" err="1" smtClean="0">
                    <a:ln w="9525">
                      <a:noFill/>
                      <a:round/>
                      <a:headEnd/>
                      <a:tailEnd/>
                    </a:ln>
                    <a:solidFill>
                      <a:schemeClr val="accent3">
                        <a:lumMod val="60000"/>
                        <a:lumOff val="40000"/>
                      </a:schemeClr>
                    </a:solidFill>
                    <a:effectLst>
                      <a:outerShdw dist="45791" dir="2021404" algn="ctr" rotWithShape="0">
                        <a:srgbClr val="B2B2B2">
                          <a:alpha val="79999"/>
                        </a:srgbClr>
                      </a:outerShdw>
                    </a:effectLst>
                    <a:latin typeface="Arial Black"/>
                  </a:rPr>
                  <a:t>Supersweet</a:t>
                </a:r>
                <a:r>
                  <a:rPr lang="en-US" sz="3600" kern="10" dirty="0" smtClean="0">
                    <a:ln w="9525">
                      <a:noFill/>
                      <a:round/>
                      <a:headEnd/>
                      <a:tailEnd/>
                    </a:ln>
                    <a:solidFill>
                      <a:schemeClr val="accent3">
                        <a:lumMod val="60000"/>
                        <a:lumOff val="40000"/>
                      </a:schemeClr>
                    </a:solidFill>
                    <a:effectLst>
                      <a:outerShdw dist="45791" dir="2021404" algn="ctr" rotWithShape="0">
                        <a:srgbClr val="B2B2B2">
                          <a:alpha val="79999"/>
                        </a:srgbClr>
                      </a:outerShdw>
                    </a:effectLst>
                    <a:latin typeface="Arial Black"/>
                  </a:rPr>
                  <a:t> Seed &amp; Feed</a:t>
                </a:r>
                <a:endParaRPr lang="en-US" sz="3600" kern="10" dirty="0">
                  <a:ln w="9525">
                    <a:noFill/>
                    <a:round/>
                    <a:headEnd/>
                    <a:tailEnd/>
                  </a:ln>
                  <a:solidFill>
                    <a:schemeClr val="accent3">
                      <a:lumMod val="60000"/>
                      <a:lumOff val="40000"/>
                    </a:schemeClr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Arial Black"/>
                </a:endParaRPr>
              </a:p>
            </p:txBody>
          </p:sp>
          <p:sp>
            <p:nvSpPr>
              <p:cNvPr id="12" name="WordArt 3"/>
              <p:cNvSpPr>
                <a:spLocks noChangeArrowheads="1" noChangeShapeType="1" noTextEdit="1"/>
              </p:cNvSpPr>
              <p:nvPr/>
            </p:nvSpPr>
            <p:spPr bwMode="auto">
              <a:xfrm>
                <a:off x="411121" y="5992926"/>
                <a:ext cx="4260094" cy="484248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sz="3600" kern="10" dirty="0" err="1" smtClean="0">
                    <a:ln w="9525">
                      <a:noFill/>
                      <a:round/>
                      <a:headEnd/>
                      <a:tailEnd/>
                    </a:ln>
                    <a:solidFill>
                      <a:schemeClr val="accent3">
                        <a:lumMod val="50000"/>
                      </a:schemeClr>
                    </a:solidFill>
                    <a:effectLst>
                      <a:outerShdw dist="45791" dir="2021404" algn="ctr" rotWithShape="0">
                        <a:srgbClr val="B2B2B2">
                          <a:alpha val="79999"/>
                        </a:srgbClr>
                      </a:outerShdw>
                    </a:effectLst>
                    <a:latin typeface="Arial Black"/>
                  </a:rPr>
                  <a:t>Supersweet</a:t>
                </a:r>
                <a:r>
                  <a:rPr lang="en-US" sz="3600" kern="10" dirty="0" smtClean="0">
                    <a:ln w="9525">
                      <a:noFill/>
                      <a:round/>
                      <a:headEnd/>
                      <a:tailEnd/>
                    </a:ln>
                    <a:solidFill>
                      <a:schemeClr val="accent3">
                        <a:lumMod val="50000"/>
                      </a:schemeClr>
                    </a:solidFill>
                    <a:effectLst>
                      <a:outerShdw dist="45791" dir="2021404" algn="ctr" rotWithShape="0">
                        <a:srgbClr val="B2B2B2">
                          <a:alpha val="79999"/>
                        </a:srgbClr>
                      </a:outerShdw>
                    </a:effectLst>
                    <a:latin typeface="Arial Black"/>
                  </a:rPr>
                  <a:t> Seed &amp; Feed</a:t>
                </a:r>
                <a:endParaRPr lang="en-US" sz="3600" kern="10" dirty="0">
                  <a:ln w="9525">
                    <a:noFill/>
                    <a:round/>
                    <a:headEnd/>
                    <a:tailEnd/>
                  </a:ln>
                  <a:solidFill>
                    <a:schemeClr val="accent3">
                      <a:lumMod val="50000"/>
                    </a:schemeClr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Arial Black"/>
                </a:endParaRPr>
              </a:p>
            </p:txBody>
          </p:sp>
        </p:grpSp>
        <p:sp>
          <p:nvSpPr>
            <p:cNvPr id="10" name="WordArt 3"/>
            <p:cNvSpPr>
              <a:spLocks noChangeArrowheads="1" noChangeShapeType="1" noTextEdit="1"/>
            </p:cNvSpPr>
            <p:nvPr/>
          </p:nvSpPr>
          <p:spPr bwMode="auto">
            <a:xfrm>
              <a:off x="411121" y="6472202"/>
              <a:ext cx="1798679" cy="36846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smtClean="0">
                  <a:ln w="9525">
                    <a:noFill/>
                    <a:round/>
                    <a:headEnd/>
                    <a:tailEnd/>
                  </a:ln>
                  <a:solidFill>
                    <a:schemeClr val="accent3">
                      <a:lumMod val="50000"/>
                    </a:schemeClr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Arial Black"/>
                </a:rPr>
                <a:t>Riley, Kansas </a:t>
              </a:r>
              <a:endParaRPr lang="en-US" sz="3600" kern="10" dirty="0">
                <a:ln w="9525">
                  <a:noFill/>
                  <a:round/>
                  <a:headEnd/>
                  <a:tailEnd/>
                </a:ln>
                <a:solidFill>
                  <a:schemeClr val="accent3">
                    <a:lumMod val="5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Blac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3823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20739" y="152400"/>
            <a:ext cx="8615084" cy="6620886"/>
            <a:chOff x="320739" y="152400"/>
            <a:chExt cx="8615084" cy="6620886"/>
          </a:xfrm>
        </p:grpSpPr>
        <p:pic>
          <p:nvPicPr>
            <p:cNvPr id="8" name="Picture 4" descr="Image Detail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5200" y="2819400"/>
              <a:ext cx="5387440" cy="34920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334912" y="152400"/>
              <a:ext cx="8580488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300" dirty="0" smtClean="0"/>
                <a:t>First elevators built in rural areas were generally of wood construction.</a:t>
              </a:r>
            </a:p>
            <a:p>
              <a:r>
                <a:rPr lang="en-US" sz="2300" dirty="0" smtClean="0"/>
                <a:t>There are either:</a:t>
              </a:r>
              <a:endParaRPr lang="en-US" sz="2300" dirty="0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22509" y="959041"/>
              <a:ext cx="56972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Arial Black" pitchFamily="34" charset="0"/>
                </a:rPr>
                <a:t>1)  Cribbed Construction</a:t>
              </a:r>
              <a:endParaRPr lang="en-US" sz="2400" dirty="0">
                <a:latin typeface="Arial Black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838200" y="1345562"/>
              <a:ext cx="618777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300" dirty="0" smtClean="0"/>
                <a:t>or</a:t>
              </a:r>
              <a:endParaRPr lang="en-US" sz="2300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20739" y="1780091"/>
              <a:ext cx="63848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Arial Black" pitchFamily="34" charset="0"/>
                </a:rPr>
                <a:t>2)  Studded/Frame Construction</a:t>
              </a:r>
              <a:endParaRPr lang="en-US" sz="2400" dirty="0">
                <a:latin typeface="Arial Black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541681" y="2322175"/>
              <a:ext cx="7145119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300" dirty="0" smtClean="0"/>
                <a:t>(don’t confuse Cribbed Construction with a Corn Crib)</a:t>
              </a:r>
              <a:endParaRPr lang="en-US" sz="2300" dirty="0"/>
            </a:p>
          </p:txBody>
        </p:sp>
        <p:sp>
          <p:nvSpPr>
            <p:cNvPr id="7" name="Rectangle 6"/>
            <p:cNvSpPr/>
            <p:nvPr/>
          </p:nvSpPr>
          <p:spPr>
            <a:xfrm rot="20736250">
              <a:off x="463003" y="3850122"/>
              <a:ext cx="4996896" cy="206210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6400" b="1" cap="none" spc="0" dirty="0" smtClean="0">
                  <a:ln w="17780" cmpd="sng">
                    <a:noFill/>
                    <a:prstDash val="solid"/>
                    <a:miter lim="800000"/>
                  </a:ln>
                  <a:effectLst>
                    <a:glow rad="127000">
                      <a:schemeClr val="bg1">
                        <a:lumMod val="65000"/>
                        <a:alpha val="30000"/>
                      </a:schemeClr>
                    </a:glow>
                    <a:outerShdw blurRad="50800" algn="tl" rotWithShape="0">
                      <a:srgbClr val="000000"/>
                    </a:outerShdw>
                  </a:effectLst>
                  <a:latin typeface="Adobe Caslon Pro Bold" pitchFamily="18" charset="0"/>
                </a:rPr>
                <a:t>A Little History</a:t>
              </a:r>
              <a:endParaRPr lang="en-US" sz="6400" b="1" cap="none" spc="0" dirty="0">
                <a:ln w="17780" cmpd="sng">
                  <a:noFill/>
                  <a:prstDash val="solid"/>
                  <a:miter lim="800000"/>
                </a:ln>
                <a:effectLst>
                  <a:glow rad="127000">
                    <a:schemeClr val="bg1">
                      <a:lumMod val="65000"/>
                      <a:alpha val="30000"/>
                    </a:schemeClr>
                  </a:glow>
                  <a:outerShdw blurRad="50800" algn="tl" rotWithShape="0">
                    <a:srgbClr val="000000"/>
                  </a:outerShdw>
                </a:effectLst>
                <a:latin typeface="Adobe Caslon Pro Bold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237662" y="6327010"/>
              <a:ext cx="4698161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300" dirty="0" smtClean="0"/>
                <a:t>Cribbed Construction </a:t>
              </a:r>
              <a:endParaRPr lang="en-US" sz="2300" dirty="0"/>
            </a:p>
          </p:txBody>
        </p:sp>
      </p:grp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894B9-FBB5-49FC-8E67-7D378E123123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9509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106"/>
            <a:ext cx="9144000" cy="607978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894B9-FBB5-49FC-8E67-7D378E123123}" type="slidenum">
              <a:rPr lang="en-US" smtClean="0"/>
              <a:t>30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362200" y="872903"/>
            <a:ext cx="1416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Head House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200400" y="1186468"/>
            <a:ext cx="1371600" cy="49078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798134" y="3055290"/>
            <a:ext cx="1416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Delivery Pipe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657600" y="3403356"/>
            <a:ext cx="762000" cy="63524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467600" y="503571"/>
            <a:ext cx="14166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Horizontal Conveyor</a:t>
            </a:r>
          </a:p>
          <a:p>
            <a:r>
              <a:rPr lang="en-US" dirty="0" smtClean="0"/>
              <a:t>Inside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7467600" y="1363686"/>
            <a:ext cx="304800" cy="61751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843731" y="3727232"/>
            <a:ext cx="1416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Office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823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894B9-FBB5-49FC-8E67-7D378E123123}" type="slidenum">
              <a:rPr lang="en-US" smtClean="0"/>
              <a:t>31</a:t>
            </a:fld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0" y="389106"/>
            <a:ext cx="9144000" cy="6079787"/>
            <a:chOff x="0" y="389106"/>
            <a:chExt cx="9144000" cy="6079787"/>
          </a:xfrm>
        </p:grpSpPr>
        <p:grpSp>
          <p:nvGrpSpPr>
            <p:cNvPr id="19" name="Group 18"/>
            <p:cNvGrpSpPr/>
            <p:nvPr/>
          </p:nvGrpSpPr>
          <p:grpSpPr>
            <a:xfrm>
              <a:off x="0" y="389106"/>
              <a:ext cx="9144000" cy="6079787"/>
              <a:chOff x="0" y="389106"/>
              <a:chExt cx="9144000" cy="6079787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389106"/>
                <a:ext cx="9144000" cy="6079787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1718172" y="1825737"/>
                <a:ext cx="141666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Original Elevator</a:t>
                </a:r>
                <a:endParaRPr lang="en-US" dirty="0"/>
              </a:p>
            </p:txBody>
          </p:sp>
          <p:cxnSp>
            <p:nvCxnSpPr>
              <p:cNvPr id="7" name="Straight Arrow Connector 6"/>
              <p:cNvCxnSpPr/>
              <p:nvPr/>
            </p:nvCxnSpPr>
            <p:spPr>
              <a:xfrm flipH="1">
                <a:off x="1905000" y="2438400"/>
                <a:ext cx="228600" cy="1109149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TextBox 7"/>
            <p:cNvSpPr txBox="1"/>
            <p:nvPr/>
          </p:nvSpPr>
          <p:spPr>
            <a:xfrm>
              <a:off x="4701869" y="2998289"/>
              <a:ext cx="14166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Later</a:t>
              </a:r>
            </a:p>
            <a:p>
              <a:r>
                <a:rPr lang="en-US" dirty="0" smtClean="0"/>
                <a:t>Addition</a:t>
              </a:r>
              <a:endParaRPr lang="en-US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316" y="5695434"/>
            <a:ext cx="5181600" cy="1069861"/>
            <a:chOff x="-9896" y="5615049"/>
            <a:chExt cx="5834937" cy="1225619"/>
          </a:xfrm>
        </p:grpSpPr>
        <p:grpSp>
          <p:nvGrpSpPr>
            <p:cNvPr id="15" name="Group 14"/>
            <p:cNvGrpSpPr/>
            <p:nvPr/>
          </p:nvGrpSpPr>
          <p:grpSpPr>
            <a:xfrm>
              <a:off x="-9896" y="5615049"/>
              <a:ext cx="5834937" cy="1088886"/>
              <a:chOff x="184863" y="5638800"/>
              <a:chExt cx="5834937" cy="1088886"/>
            </a:xfrm>
          </p:grpSpPr>
          <p:sp>
            <p:nvSpPr>
              <p:cNvPr id="17" name="WordArt 2"/>
              <p:cNvSpPr>
                <a:spLocks noChangeArrowheads="1" noChangeShapeType="1" noTextEdit="1"/>
              </p:cNvSpPr>
              <p:nvPr/>
            </p:nvSpPr>
            <p:spPr bwMode="auto">
              <a:xfrm>
                <a:off x="184863" y="5638800"/>
                <a:ext cx="5834937" cy="1088886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sz="3600" kern="10" dirty="0" err="1" smtClean="0">
                    <a:ln w="9525">
                      <a:noFill/>
                      <a:round/>
                      <a:headEnd/>
                      <a:tailEnd/>
                    </a:ln>
                    <a:solidFill>
                      <a:schemeClr val="accent3">
                        <a:lumMod val="60000"/>
                        <a:lumOff val="40000"/>
                      </a:schemeClr>
                    </a:solidFill>
                    <a:effectLst>
                      <a:outerShdw dist="45791" dir="2021404" algn="ctr" rotWithShape="0">
                        <a:srgbClr val="B2B2B2">
                          <a:alpha val="79999"/>
                        </a:srgbClr>
                      </a:outerShdw>
                    </a:effectLst>
                    <a:latin typeface="Arial Black"/>
                  </a:rPr>
                  <a:t>Puring</a:t>
                </a:r>
                <a:r>
                  <a:rPr lang="en-US" sz="3600" kern="10" dirty="0" smtClean="0">
                    <a:ln w="9525">
                      <a:noFill/>
                      <a:round/>
                      <a:headEnd/>
                      <a:tailEnd/>
                    </a:ln>
                    <a:solidFill>
                      <a:schemeClr val="accent3">
                        <a:lumMod val="60000"/>
                        <a:lumOff val="40000"/>
                      </a:schemeClr>
                    </a:solidFill>
                    <a:effectLst>
                      <a:outerShdw dist="45791" dir="2021404" algn="ctr" rotWithShape="0">
                        <a:srgbClr val="B2B2B2">
                          <a:alpha val="79999"/>
                        </a:srgbClr>
                      </a:outerShdw>
                    </a:effectLst>
                    <a:latin typeface="Arial Black"/>
                  </a:rPr>
                  <a:t> Feed Mill</a:t>
                </a:r>
                <a:endParaRPr lang="en-US" sz="3600" kern="10" dirty="0">
                  <a:ln w="9525">
                    <a:noFill/>
                    <a:round/>
                    <a:headEnd/>
                    <a:tailEnd/>
                  </a:ln>
                  <a:solidFill>
                    <a:schemeClr val="accent3">
                      <a:lumMod val="60000"/>
                      <a:lumOff val="40000"/>
                    </a:schemeClr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Arial Black"/>
                </a:endParaRPr>
              </a:p>
            </p:txBody>
          </p:sp>
          <p:sp>
            <p:nvSpPr>
              <p:cNvPr id="18" name="WordArt 3"/>
              <p:cNvSpPr>
                <a:spLocks noChangeArrowheads="1" noChangeShapeType="1" noTextEdit="1"/>
              </p:cNvSpPr>
              <p:nvPr/>
            </p:nvSpPr>
            <p:spPr bwMode="auto">
              <a:xfrm>
                <a:off x="411121" y="5992926"/>
                <a:ext cx="4260094" cy="484248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sz="3600" kern="10" dirty="0" smtClean="0">
                    <a:ln w="9525">
                      <a:noFill/>
                      <a:round/>
                      <a:headEnd/>
                      <a:tailEnd/>
                    </a:ln>
                    <a:solidFill>
                      <a:schemeClr val="accent3">
                        <a:lumMod val="50000"/>
                      </a:schemeClr>
                    </a:solidFill>
                    <a:effectLst>
                      <a:outerShdw dist="45791" dir="2021404" algn="ctr" rotWithShape="0">
                        <a:srgbClr val="B2B2B2">
                          <a:alpha val="79999"/>
                        </a:srgbClr>
                      </a:outerShdw>
                    </a:effectLst>
                    <a:latin typeface="Arial Black"/>
                  </a:rPr>
                  <a:t>Purina Feed Mill</a:t>
                </a:r>
                <a:endParaRPr lang="en-US" sz="3600" kern="10" dirty="0">
                  <a:ln w="9525">
                    <a:noFill/>
                    <a:round/>
                    <a:headEnd/>
                    <a:tailEnd/>
                  </a:ln>
                  <a:solidFill>
                    <a:schemeClr val="accent3">
                      <a:lumMod val="50000"/>
                    </a:schemeClr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Arial Black"/>
                </a:endParaRPr>
              </a:p>
            </p:txBody>
          </p:sp>
        </p:grpSp>
        <p:sp>
          <p:nvSpPr>
            <p:cNvPr id="16" name="WordArt 3"/>
            <p:cNvSpPr>
              <a:spLocks noChangeArrowheads="1" noChangeShapeType="1" noTextEdit="1"/>
            </p:cNvSpPr>
            <p:nvPr/>
          </p:nvSpPr>
          <p:spPr bwMode="auto">
            <a:xfrm>
              <a:off x="411121" y="6472202"/>
              <a:ext cx="1935288" cy="36846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smtClean="0">
                  <a:ln w="9525">
                    <a:noFill/>
                    <a:round/>
                    <a:headEnd/>
                    <a:tailEnd/>
                  </a:ln>
                  <a:solidFill>
                    <a:schemeClr val="accent3">
                      <a:lumMod val="50000"/>
                    </a:schemeClr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Arial Black"/>
                </a:rPr>
                <a:t>Clay Center, Kansas </a:t>
              </a:r>
              <a:endParaRPr lang="en-US" sz="3600" kern="10" dirty="0">
                <a:ln w="9525">
                  <a:noFill/>
                  <a:round/>
                  <a:headEnd/>
                  <a:tailEnd/>
                </a:ln>
                <a:solidFill>
                  <a:schemeClr val="accent3">
                    <a:lumMod val="5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Blac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3823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894B9-FBB5-49FC-8E67-7D378E123123}" type="slidenum">
              <a:rPr lang="en-US" smtClean="0"/>
              <a:t>32</a:t>
            </a:fld>
            <a:endParaRPr lang="en-US"/>
          </a:p>
        </p:txBody>
      </p:sp>
      <p:grpSp>
        <p:nvGrpSpPr>
          <p:cNvPr id="30" name="Group 29"/>
          <p:cNvGrpSpPr/>
          <p:nvPr/>
        </p:nvGrpSpPr>
        <p:grpSpPr>
          <a:xfrm>
            <a:off x="0" y="389106"/>
            <a:ext cx="9486900" cy="6079787"/>
            <a:chOff x="0" y="389106"/>
            <a:chExt cx="9486900" cy="607978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89106"/>
              <a:ext cx="9144000" cy="6079787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762000" y="838200"/>
              <a:ext cx="1600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Original 1800’s Elevator</a:t>
              </a:r>
              <a:endParaRPr lang="en-US" dirty="0"/>
            </a:p>
          </p:txBody>
        </p:sp>
        <p:cxnSp>
          <p:nvCxnSpPr>
            <p:cNvPr id="6" name="Straight Arrow Connector 5"/>
            <p:cNvCxnSpPr/>
            <p:nvPr/>
          </p:nvCxnSpPr>
          <p:spPr>
            <a:xfrm>
              <a:off x="1752600" y="1311901"/>
              <a:ext cx="1066800" cy="59309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2895600" y="3135868"/>
              <a:ext cx="990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Bin</a:t>
              </a:r>
              <a:endParaRPr lang="en-US" dirty="0"/>
            </a:p>
          </p:txBody>
        </p:sp>
        <p:cxnSp>
          <p:nvCxnSpPr>
            <p:cNvPr id="10" name="Straight Arrow Connector 9"/>
            <p:cNvCxnSpPr/>
            <p:nvPr/>
          </p:nvCxnSpPr>
          <p:spPr>
            <a:xfrm>
              <a:off x="3200400" y="3429000"/>
              <a:ext cx="838200" cy="51822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4229100" y="1022866"/>
              <a:ext cx="19431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4 compartment bin for delivery</a:t>
              </a:r>
              <a:endParaRPr lang="en-US" dirty="0"/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>
              <a:off x="4762500" y="1669197"/>
              <a:ext cx="593271" cy="1952777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7620000" y="715050"/>
              <a:ext cx="18669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6 compartment bin for delivery</a:t>
              </a:r>
              <a:endParaRPr lang="en-US" dirty="0"/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H="1">
              <a:off x="6706218" y="1346031"/>
              <a:ext cx="1447182" cy="260119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6219700" y="4343400"/>
              <a:ext cx="1600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Cattle Feed</a:t>
              </a:r>
              <a:endParaRPr lang="en-US" dirty="0"/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 flipH="1" flipV="1">
              <a:off x="5592536" y="5201680"/>
              <a:ext cx="2227364" cy="88421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7543800" y="6085890"/>
              <a:ext cx="1600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Scale House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73823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0" y="389106"/>
            <a:ext cx="9220200" cy="6079787"/>
            <a:chOff x="0" y="389106"/>
            <a:chExt cx="9220200" cy="607978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89106"/>
              <a:ext cx="9144000" cy="6079787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7034150" y="1002475"/>
              <a:ext cx="1600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Vertical Leg</a:t>
              </a:r>
              <a:endParaRPr lang="en-US" dirty="0"/>
            </a:p>
          </p:txBody>
        </p:sp>
        <p:cxnSp>
          <p:nvCxnSpPr>
            <p:cNvPr id="6" name="Straight Arrow Connector 5"/>
            <p:cNvCxnSpPr/>
            <p:nvPr/>
          </p:nvCxnSpPr>
          <p:spPr>
            <a:xfrm flipH="1">
              <a:off x="5105400" y="1207532"/>
              <a:ext cx="1981200" cy="76212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7280564" y="1923593"/>
              <a:ext cx="1600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Horizontal Leg</a:t>
              </a:r>
              <a:endParaRPr lang="en-US" dirty="0"/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H="1">
              <a:off x="5867400" y="1207532"/>
              <a:ext cx="1202377" cy="84986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7543800" y="2648639"/>
              <a:ext cx="1600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Distribution</a:t>
              </a:r>
              <a:endParaRPr lang="en-US" dirty="0"/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H="1">
              <a:off x="5173188" y="2887085"/>
              <a:ext cx="2379024" cy="76200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H="1">
              <a:off x="4191000" y="2139191"/>
              <a:ext cx="3124200" cy="105295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16"/>
            <p:cNvSpPr/>
            <p:nvPr/>
          </p:nvSpPr>
          <p:spPr>
            <a:xfrm>
              <a:off x="4724400" y="3429000"/>
              <a:ext cx="533400" cy="5334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555675" y="3429000"/>
              <a:ext cx="16645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seams in panels were plugged with tar</a:t>
              </a:r>
              <a:endParaRPr lang="en-US" dirty="0"/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flipH="1">
              <a:off x="6827323" y="3863047"/>
              <a:ext cx="724889" cy="42493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12802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106"/>
            <a:ext cx="9144000" cy="607978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894B9-FBB5-49FC-8E67-7D378E12312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23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106"/>
            <a:ext cx="9144000" cy="607978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894B9-FBB5-49FC-8E67-7D378E12312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23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894B9-FBB5-49FC-8E67-7D378E123123}" type="slidenum">
              <a:rPr lang="en-US" smtClean="0"/>
              <a:t>36</a:t>
            </a:fld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0" y="389106"/>
            <a:ext cx="9144000" cy="6079787"/>
            <a:chOff x="0" y="389106"/>
            <a:chExt cx="9144000" cy="607978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89106"/>
              <a:ext cx="9144000" cy="6079787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533400" y="2967335"/>
              <a:ext cx="16002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Old</a:t>
              </a:r>
            </a:p>
            <a:p>
              <a:r>
                <a:rPr lang="en-US" dirty="0" smtClean="0"/>
                <a:t>Original</a:t>
              </a:r>
            </a:p>
            <a:p>
              <a:r>
                <a:rPr lang="en-US" dirty="0" smtClean="0"/>
                <a:t>Elevator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73823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106"/>
            <a:ext cx="9144000" cy="6079787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894B9-FBB5-49FC-8E67-7D378E123123}" type="slidenum">
              <a:rPr lang="en-US" smtClean="0"/>
              <a:t>37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5316" y="5695434"/>
            <a:ext cx="5181600" cy="1069861"/>
            <a:chOff x="-9896" y="5615049"/>
            <a:chExt cx="5834937" cy="1225619"/>
          </a:xfrm>
        </p:grpSpPr>
        <p:grpSp>
          <p:nvGrpSpPr>
            <p:cNvPr id="7" name="Group 6"/>
            <p:cNvGrpSpPr/>
            <p:nvPr/>
          </p:nvGrpSpPr>
          <p:grpSpPr>
            <a:xfrm>
              <a:off x="-9896" y="5615049"/>
              <a:ext cx="5834937" cy="1088886"/>
              <a:chOff x="184863" y="5638800"/>
              <a:chExt cx="5834937" cy="1088886"/>
            </a:xfrm>
          </p:grpSpPr>
          <p:sp>
            <p:nvSpPr>
              <p:cNvPr id="9" name="WordArt 2"/>
              <p:cNvSpPr>
                <a:spLocks noChangeArrowheads="1" noChangeShapeType="1" noTextEdit="1"/>
              </p:cNvSpPr>
              <p:nvPr/>
            </p:nvSpPr>
            <p:spPr bwMode="auto">
              <a:xfrm>
                <a:off x="184863" y="5638800"/>
                <a:ext cx="5834937" cy="1088886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sz="3600" kern="10" dirty="0" smtClean="0">
                    <a:ln w="9525">
                      <a:noFill/>
                      <a:round/>
                      <a:headEnd/>
                      <a:tailEnd/>
                    </a:ln>
                    <a:solidFill>
                      <a:schemeClr val="accent3">
                        <a:lumMod val="60000"/>
                        <a:lumOff val="40000"/>
                      </a:schemeClr>
                    </a:solidFill>
                    <a:effectLst>
                      <a:outerShdw dist="45791" dir="2021404" algn="ctr" rotWithShape="0">
                        <a:srgbClr val="B2B2B2">
                          <a:alpha val="79999"/>
                        </a:srgbClr>
                      </a:outerShdw>
                    </a:effectLst>
                    <a:latin typeface="Arial Black"/>
                  </a:rPr>
                  <a:t>Valley Feed</a:t>
                </a:r>
                <a:endParaRPr lang="en-US" sz="3600" kern="10" dirty="0">
                  <a:ln w="9525">
                    <a:noFill/>
                    <a:round/>
                    <a:headEnd/>
                    <a:tailEnd/>
                  </a:ln>
                  <a:solidFill>
                    <a:schemeClr val="accent3">
                      <a:lumMod val="60000"/>
                      <a:lumOff val="40000"/>
                    </a:schemeClr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Arial Black"/>
                </a:endParaRPr>
              </a:p>
            </p:txBody>
          </p:sp>
          <p:sp>
            <p:nvSpPr>
              <p:cNvPr id="10" name="WordArt 3"/>
              <p:cNvSpPr>
                <a:spLocks noChangeArrowheads="1" noChangeShapeType="1" noTextEdit="1"/>
              </p:cNvSpPr>
              <p:nvPr/>
            </p:nvSpPr>
            <p:spPr bwMode="auto">
              <a:xfrm>
                <a:off x="411121" y="5992926"/>
                <a:ext cx="3972343" cy="484248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sz="3600" kern="10" dirty="0" smtClean="0">
                    <a:ln w="9525">
                      <a:noFill/>
                      <a:round/>
                      <a:headEnd/>
                      <a:tailEnd/>
                    </a:ln>
                    <a:solidFill>
                      <a:schemeClr val="accent3">
                        <a:lumMod val="50000"/>
                      </a:schemeClr>
                    </a:solidFill>
                    <a:effectLst>
                      <a:outerShdw dist="45791" dir="2021404" algn="ctr" rotWithShape="0">
                        <a:srgbClr val="B2B2B2">
                          <a:alpha val="79999"/>
                        </a:srgbClr>
                      </a:outerShdw>
                    </a:effectLst>
                    <a:latin typeface="Arial Black"/>
                  </a:rPr>
                  <a:t>Valley Feed</a:t>
                </a:r>
                <a:endParaRPr lang="en-US" sz="3600" kern="10" dirty="0">
                  <a:ln w="9525">
                    <a:noFill/>
                    <a:round/>
                    <a:headEnd/>
                    <a:tailEnd/>
                  </a:ln>
                  <a:solidFill>
                    <a:schemeClr val="accent3">
                      <a:lumMod val="50000"/>
                    </a:schemeClr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Arial Black"/>
                </a:endParaRPr>
              </a:p>
            </p:txBody>
          </p:sp>
        </p:grpSp>
        <p:sp>
          <p:nvSpPr>
            <p:cNvPr id="8" name="WordArt 3"/>
            <p:cNvSpPr>
              <a:spLocks noChangeArrowheads="1" noChangeShapeType="1" noTextEdit="1"/>
            </p:cNvSpPr>
            <p:nvPr/>
          </p:nvSpPr>
          <p:spPr bwMode="auto">
            <a:xfrm>
              <a:off x="411121" y="6472202"/>
              <a:ext cx="2233041" cy="36846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smtClean="0">
                  <a:ln w="9525">
                    <a:noFill/>
                    <a:round/>
                    <a:headEnd/>
                    <a:tailEnd/>
                  </a:ln>
                  <a:solidFill>
                    <a:schemeClr val="accent3">
                      <a:lumMod val="50000"/>
                    </a:schemeClr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Arial Black"/>
                </a:rPr>
                <a:t>Morganville, Kansas </a:t>
              </a:r>
              <a:endParaRPr lang="en-US" sz="3600" kern="10" dirty="0">
                <a:ln w="9525">
                  <a:noFill/>
                  <a:round/>
                  <a:headEnd/>
                  <a:tailEnd/>
                </a:ln>
                <a:solidFill>
                  <a:schemeClr val="accent3">
                    <a:lumMod val="5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Blac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3823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389106"/>
            <a:ext cx="9144000" cy="6079787"/>
            <a:chOff x="0" y="389106"/>
            <a:chExt cx="9144000" cy="607978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89106"/>
              <a:ext cx="9144000" cy="6079787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8106889" y="1195450"/>
              <a:ext cx="800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1887</a:t>
              </a:r>
              <a:endParaRPr lang="en-US" dirty="0"/>
            </a:p>
          </p:txBody>
        </p:sp>
        <p:cxnSp>
          <p:nvCxnSpPr>
            <p:cNvPr id="6" name="Straight Arrow Connector 5"/>
            <p:cNvCxnSpPr/>
            <p:nvPr/>
          </p:nvCxnSpPr>
          <p:spPr>
            <a:xfrm flipH="1">
              <a:off x="8088086" y="1503609"/>
              <a:ext cx="217714" cy="126631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4631375" y="1318943"/>
              <a:ext cx="1600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1887</a:t>
              </a:r>
              <a:endParaRPr lang="en-US" dirty="0"/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H="1">
              <a:off x="4191001" y="1632466"/>
              <a:ext cx="761999" cy="100226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894B9-FBB5-49FC-8E67-7D378E123123}" type="slidenum">
              <a:rPr lang="en-US" smtClean="0"/>
              <a:t>38</a:t>
            </a:fld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5316" y="5695434"/>
            <a:ext cx="5181600" cy="1069861"/>
            <a:chOff x="5316" y="5695434"/>
            <a:chExt cx="5181600" cy="1069861"/>
          </a:xfrm>
        </p:grpSpPr>
        <p:sp>
          <p:nvSpPr>
            <p:cNvPr id="7" name="WordArt 3"/>
            <p:cNvSpPr>
              <a:spLocks noChangeArrowheads="1" noChangeShapeType="1" noTextEdit="1"/>
            </p:cNvSpPr>
            <p:nvPr/>
          </p:nvSpPr>
          <p:spPr bwMode="auto">
            <a:xfrm>
              <a:off x="379192" y="6443656"/>
              <a:ext cx="1983008" cy="321639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smtClean="0">
                  <a:ln w="9525">
                    <a:noFill/>
                    <a:round/>
                    <a:headEnd/>
                    <a:tailEnd/>
                  </a:ln>
                  <a:solidFill>
                    <a:schemeClr val="accent3">
                      <a:lumMod val="50000"/>
                    </a:schemeClr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Arial Black"/>
                </a:rPr>
                <a:t>Morganville, Kansas </a:t>
              </a:r>
              <a:endParaRPr lang="en-US" sz="3600" kern="10" dirty="0">
                <a:ln w="9525">
                  <a:noFill/>
                  <a:round/>
                  <a:headEnd/>
                  <a:tailEnd/>
                </a:ln>
                <a:solidFill>
                  <a:schemeClr val="accent3">
                    <a:lumMod val="5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Black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5316" y="5695434"/>
              <a:ext cx="5181600" cy="1069861"/>
              <a:chOff x="-9896" y="5615049"/>
              <a:chExt cx="5834937" cy="1225619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-9896" y="5615049"/>
                <a:ext cx="5834937" cy="1088886"/>
                <a:chOff x="184863" y="5638800"/>
                <a:chExt cx="5834937" cy="1088886"/>
              </a:xfrm>
            </p:grpSpPr>
            <p:sp>
              <p:nvSpPr>
                <p:cNvPr id="12" name="WordArt 2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184863" y="5638800"/>
                  <a:ext cx="5834937" cy="1088886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/>
                  <a:r>
                    <a:rPr lang="en-US" sz="3600" kern="10" dirty="0" smtClean="0">
                      <a:ln w="9525">
                        <a:noFill/>
                        <a:round/>
                        <a:headEnd/>
                        <a:tailEnd/>
                      </a:ln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effectLst>
                        <a:outerShdw dist="45791" dir="2021404" algn="ctr" rotWithShape="0">
                          <a:srgbClr val="B2B2B2">
                            <a:alpha val="79999"/>
                          </a:srgbClr>
                        </a:outerShdw>
                      </a:effectLst>
                      <a:latin typeface="Arial Black"/>
                    </a:rPr>
                    <a:t>Valley Feed</a:t>
                  </a:r>
                  <a:endParaRPr lang="en-US" sz="3600" kern="10" dirty="0">
                    <a:ln w="9525">
                      <a:noFill/>
                      <a:round/>
                      <a:headEnd/>
                      <a:tailEnd/>
                    </a:ln>
                    <a:solidFill>
                      <a:schemeClr val="accent3">
                        <a:lumMod val="60000"/>
                        <a:lumOff val="40000"/>
                      </a:schemeClr>
                    </a:solidFill>
                    <a:effectLst>
                      <a:outerShdw dist="45791" dir="2021404" algn="ctr" rotWithShape="0">
                        <a:srgbClr val="B2B2B2">
                          <a:alpha val="79999"/>
                        </a:srgbClr>
                      </a:outerShdw>
                    </a:effectLst>
                    <a:latin typeface="Arial Black"/>
                  </a:endParaRPr>
                </a:p>
              </p:txBody>
            </p:sp>
            <p:sp>
              <p:nvSpPr>
                <p:cNvPr id="13" name="WordArt 3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411121" y="5992926"/>
                  <a:ext cx="3972343" cy="484248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/>
                  <a:r>
                    <a:rPr lang="en-US" sz="3600" kern="10" dirty="0" smtClean="0">
                      <a:ln w="9525">
                        <a:noFill/>
                        <a:round/>
                        <a:headEnd/>
                        <a:tailEnd/>
                      </a:ln>
                      <a:solidFill>
                        <a:schemeClr val="accent3">
                          <a:lumMod val="50000"/>
                        </a:schemeClr>
                      </a:solidFill>
                      <a:effectLst>
                        <a:outerShdw dist="45791" dir="2021404" algn="ctr" rotWithShape="0">
                          <a:srgbClr val="B2B2B2">
                            <a:alpha val="79999"/>
                          </a:srgbClr>
                        </a:outerShdw>
                      </a:effectLst>
                      <a:latin typeface="Arial Black"/>
                    </a:rPr>
                    <a:t>Valley Feed</a:t>
                  </a:r>
                  <a:endParaRPr lang="en-US" sz="3600" kern="10" dirty="0">
                    <a:ln w="9525">
                      <a:noFill/>
                      <a:round/>
                      <a:headEnd/>
                      <a:tailEnd/>
                    </a:ln>
                    <a:solidFill>
                      <a:schemeClr val="accent3">
                        <a:lumMod val="50000"/>
                      </a:schemeClr>
                    </a:solidFill>
                    <a:effectLst>
                      <a:outerShdw dist="45791" dir="2021404" algn="ctr" rotWithShape="0">
                        <a:srgbClr val="B2B2B2">
                          <a:alpha val="79999"/>
                        </a:srgbClr>
                      </a:outerShdw>
                    </a:effectLst>
                    <a:latin typeface="Arial Black"/>
                  </a:endParaRPr>
                </a:p>
              </p:txBody>
            </p:sp>
          </p:grpSp>
          <p:sp>
            <p:nvSpPr>
              <p:cNvPr id="11" name="WordArt 3"/>
              <p:cNvSpPr>
                <a:spLocks noChangeArrowheads="1" noChangeShapeType="1" noTextEdit="1"/>
              </p:cNvSpPr>
              <p:nvPr/>
            </p:nvSpPr>
            <p:spPr bwMode="auto">
              <a:xfrm>
                <a:off x="411121" y="6472202"/>
                <a:ext cx="2233041" cy="368466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sz="3600" kern="10" dirty="0" smtClean="0">
                    <a:ln w="9525">
                      <a:noFill/>
                      <a:round/>
                      <a:headEnd/>
                      <a:tailEnd/>
                    </a:ln>
                    <a:solidFill>
                      <a:schemeClr val="accent3">
                        <a:lumMod val="50000"/>
                      </a:schemeClr>
                    </a:solidFill>
                    <a:effectLst>
                      <a:outerShdw dist="45791" dir="2021404" algn="ctr" rotWithShape="0">
                        <a:srgbClr val="B2B2B2">
                          <a:alpha val="79999"/>
                        </a:srgbClr>
                      </a:outerShdw>
                    </a:effectLst>
                    <a:latin typeface="Arial Black"/>
                  </a:rPr>
                  <a:t>Morganville, Kansas </a:t>
                </a:r>
                <a:endParaRPr lang="en-US" sz="3600" kern="10" dirty="0">
                  <a:ln w="9525">
                    <a:noFill/>
                    <a:round/>
                    <a:headEnd/>
                    <a:tailEnd/>
                  </a:ln>
                  <a:solidFill>
                    <a:schemeClr val="accent3">
                      <a:lumMod val="50000"/>
                    </a:schemeClr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Arial Black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73823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894B9-FBB5-49FC-8E67-7D378E123123}" type="slidenum">
              <a:rPr lang="en-US" smtClean="0"/>
              <a:t>39</a:t>
            </a:fld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0" y="378220"/>
            <a:ext cx="9144000" cy="6079787"/>
            <a:chOff x="0" y="378220"/>
            <a:chExt cx="9144000" cy="607978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78220"/>
              <a:ext cx="9144000" cy="6079787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6284025" y="3504785"/>
              <a:ext cx="1600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Grain Dryer</a:t>
              </a:r>
              <a:endParaRPr lang="en-US" dirty="0"/>
            </a:p>
          </p:txBody>
        </p:sp>
        <p:cxnSp>
          <p:nvCxnSpPr>
            <p:cNvPr id="6" name="Straight Arrow Connector 5"/>
            <p:cNvCxnSpPr/>
            <p:nvPr/>
          </p:nvCxnSpPr>
          <p:spPr>
            <a:xfrm flipH="1">
              <a:off x="4136572" y="3701326"/>
              <a:ext cx="2188028" cy="103474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73823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141513" y="5719036"/>
            <a:ext cx="5649687" cy="904081"/>
            <a:chOff x="838200" y="2819400"/>
            <a:chExt cx="12649200" cy="2570163"/>
          </a:xfrm>
        </p:grpSpPr>
        <p:sp>
          <p:nvSpPr>
            <p:cNvPr id="11" name="WordArt 2"/>
            <p:cNvSpPr>
              <a:spLocks noChangeArrowheads="1" noChangeShapeType="1" noTextEdit="1"/>
            </p:cNvSpPr>
            <p:nvPr/>
          </p:nvSpPr>
          <p:spPr bwMode="auto">
            <a:xfrm>
              <a:off x="838200" y="2819400"/>
              <a:ext cx="12649200" cy="2570163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smtClean="0">
                  <a:ln w="9525">
                    <a:noFill/>
                    <a:round/>
                    <a:headEnd/>
                    <a:tailEnd/>
                  </a:ln>
                  <a:solidFill>
                    <a:schemeClr val="accent3">
                      <a:lumMod val="60000"/>
                      <a:lumOff val="40000"/>
                    </a:schemeClr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Arial Black"/>
                </a:rPr>
                <a:t>Elevator Construction</a:t>
              </a:r>
              <a:endParaRPr lang="en-US" sz="3600" kern="10" dirty="0">
                <a:ln w="9525">
                  <a:noFill/>
                  <a:round/>
                  <a:headEnd/>
                  <a:tailEnd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Black"/>
              </a:endParaRPr>
            </a:p>
          </p:txBody>
        </p:sp>
        <p:sp>
          <p:nvSpPr>
            <p:cNvPr id="12" name="WordArt 3"/>
            <p:cNvSpPr>
              <a:spLocks noChangeArrowheads="1" noChangeShapeType="1" noTextEdit="1"/>
            </p:cNvSpPr>
            <p:nvPr/>
          </p:nvSpPr>
          <p:spPr bwMode="auto">
            <a:xfrm>
              <a:off x="1328690" y="3655265"/>
              <a:ext cx="7680654" cy="114300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smtClean="0">
                  <a:ln w="9525">
                    <a:noFill/>
                    <a:round/>
                    <a:headEnd/>
                    <a:tailEnd/>
                  </a:ln>
                  <a:solidFill>
                    <a:schemeClr val="accent3">
                      <a:lumMod val="50000"/>
                    </a:schemeClr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Arial Black"/>
                </a:rPr>
                <a:t>Elevator Construction</a:t>
              </a:r>
              <a:endParaRPr lang="en-US" sz="3600" kern="10" dirty="0">
                <a:ln w="9525">
                  <a:noFill/>
                  <a:round/>
                  <a:headEnd/>
                  <a:tailEnd/>
                </a:ln>
                <a:solidFill>
                  <a:schemeClr val="accent3">
                    <a:lumMod val="5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Black"/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894B9-FBB5-49FC-8E67-7D378E123123}" type="slidenum">
              <a:rPr lang="en-US" smtClean="0"/>
              <a:t>4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381000" y="420469"/>
            <a:ext cx="8610600" cy="5712262"/>
            <a:chOff x="381000" y="420469"/>
            <a:chExt cx="8610600" cy="5712262"/>
          </a:xfrm>
        </p:grpSpPr>
        <p:grpSp>
          <p:nvGrpSpPr>
            <p:cNvPr id="2" name="Group 1"/>
            <p:cNvGrpSpPr/>
            <p:nvPr/>
          </p:nvGrpSpPr>
          <p:grpSpPr>
            <a:xfrm>
              <a:off x="381000" y="420469"/>
              <a:ext cx="8610600" cy="5712262"/>
              <a:chOff x="381000" y="420469"/>
              <a:chExt cx="8610600" cy="5712262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25" t="14828" r="6250" b="3041"/>
              <a:stretch/>
            </p:blipFill>
            <p:spPr>
              <a:xfrm rot="10800000">
                <a:off x="5791200" y="2317716"/>
                <a:ext cx="2209800" cy="3124203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2209800" y="420469"/>
                <a:ext cx="32766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Cribbing is strong … </a:t>
                </a:r>
              </a:p>
              <a:p>
                <a:r>
                  <a:rPr lang="en-US" dirty="0" smtClean="0"/>
                  <a:t>not requiring extra stiffeners</a:t>
                </a:r>
                <a:endParaRPr lang="en-US" dirty="0"/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381000" y="4953000"/>
                <a:ext cx="28194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35,000 Bushels</a:t>
                </a:r>
              </a:p>
              <a:p>
                <a:r>
                  <a:rPr lang="en-US" dirty="0" smtClean="0"/>
                  <a:t>     “Cribbed Construction”</a:t>
                </a:r>
                <a:endParaRPr lang="en-US" dirty="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6172200" y="1403911"/>
                <a:ext cx="281940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Note the Horizontal Reinforcement &amp; Tension Membranes</a:t>
                </a:r>
                <a:endParaRPr lang="en-US" dirty="0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5791200" y="5486400"/>
                <a:ext cx="28194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10,000 Bushels</a:t>
                </a:r>
              </a:p>
              <a:p>
                <a:r>
                  <a:rPr lang="en-US" dirty="0" smtClean="0"/>
                  <a:t>     “Studded Construction”</a:t>
                </a:r>
                <a:endParaRPr lang="en-US" dirty="0"/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96" t="6902" r="5661" b="11566"/>
              <a:stretch/>
            </p:blipFill>
            <p:spPr>
              <a:xfrm>
                <a:off x="609600" y="1403911"/>
                <a:ext cx="4572000" cy="3419476"/>
              </a:xfrm>
              <a:prstGeom prst="rect">
                <a:avLst/>
              </a:prstGeom>
            </p:spPr>
          </p:pic>
          <p:sp>
            <p:nvSpPr>
              <p:cNvPr id="22" name="Arc 21"/>
              <p:cNvSpPr/>
              <p:nvPr/>
            </p:nvSpPr>
            <p:spPr>
              <a:xfrm>
                <a:off x="6629400" y="2133600"/>
                <a:ext cx="1676400" cy="1667540"/>
              </a:xfrm>
              <a:prstGeom prst="arc">
                <a:avLst>
                  <a:gd name="adj1" fmla="val 16639460"/>
                  <a:gd name="adj2" fmla="val 4459275"/>
                </a:avLst>
              </a:prstGeom>
              <a:ln w="28575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cxnSp>
          <p:nvCxnSpPr>
            <p:cNvPr id="15" name="Straight Arrow Connector 14"/>
            <p:cNvCxnSpPr/>
            <p:nvPr/>
          </p:nvCxnSpPr>
          <p:spPr>
            <a:xfrm flipV="1">
              <a:off x="6781800" y="5105400"/>
              <a:ext cx="304800" cy="44287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99509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106"/>
            <a:ext cx="9144000" cy="6079787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894B9-FBB5-49FC-8E67-7D378E123123}" type="slidenum">
              <a:rPr lang="en-US" smtClean="0"/>
              <a:t>40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157716" y="5695434"/>
            <a:ext cx="6395484" cy="1069861"/>
            <a:chOff x="5316" y="5695434"/>
            <a:chExt cx="5181600" cy="1069861"/>
          </a:xfrm>
        </p:grpSpPr>
        <p:sp>
          <p:nvSpPr>
            <p:cNvPr id="11" name="WordArt 3"/>
            <p:cNvSpPr>
              <a:spLocks noChangeArrowheads="1" noChangeShapeType="1" noTextEdit="1"/>
            </p:cNvSpPr>
            <p:nvPr/>
          </p:nvSpPr>
          <p:spPr bwMode="auto">
            <a:xfrm>
              <a:off x="379192" y="6443656"/>
              <a:ext cx="1983008" cy="321639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smtClean="0">
                  <a:ln w="9525">
                    <a:noFill/>
                    <a:round/>
                    <a:headEnd/>
                    <a:tailEnd/>
                  </a:ln>
                  <a:solidFill>
                    <a:schemeClr val="accent3">
                      <a:lumMod val="50000"/>
                    </a:schemeClr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Arial Black"/>
                </a:rPr>
                <a:t>Morganville, Kansas </a:t>
              </a:r>
              <a:endParaRPr lang="en-US" sz="3600" kern="10" dirty="0">
                <a:ln w="9525">
                  <a:noFill/>
                  <a:round/>
                  <a:headEnd/>
                  <a:tailEnd/>
                </a:ln>
                <a:solidFill>
                  <a:schemeClr val="accent3">
                    <a:lumMod val="5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Black"/>
              </a:endParaRP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5316" y="5695434"/>
              <a:ext cx="5181600" cy="1069861"/>
              <a:chOff x="-9896" y="5615049"/>
              <a:chExt cx="5834937" cy="1225619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-9896" y="5615049"/>
                <a:ext cx="5834937" cy="1088886"/>
                <a:chOff x="184863" y="5638800"/>
                <a:chExt cx="5834937" cy="1088886"/>
              </a:xfrm>
            </p:grpSpPr>
            <p:sp>
              <p:nvSpPr>
                <p:cNvPr id="15" name="WordArt 2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184863" y="5638800"/>
                  <a:ext cx="5834937" cy="1088886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/>
                  <a:r>
                    <a:rPr lang="en-US" sz="3600" kern="10" dirty="0" smtClean="0">
                      <a:ln w="9525">
                        <a:noFill/>
                        <a:round/>
                        <a:headEnd/>
                        <a:tailEnd/>
                      </a:ln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effectLst>
                        <a:outerShdw dist="45791" dir="2021404" algn="ctr" rotWithShape="0">
                          <a:srgbClr val="B2B2B2">
                            <a:alpha val="79999"/>
                          </a:srgbClr>
                        </a:outerShdw>
                      </a:effectLst>
                      <a:latin typeface="Arial Black"/>
                    </a:rPr>
                    <a:t>Morganville Coop (1969)</a:t>
                  </a:r>
                  <a:endParaRPr lang="en-US" sz="3600" kern="10" dirty="0">
                    <a:ln w="9525">
                      <a:noFill/>
                      <a:round/>
                      <a:headEnd/>
                      <a:tailEnd/>
                    </a:ln>
                    <a:solidFill>
                      <a:schemeClr val="accent3">
                        <a:lumMod val="60000"/>
                        <a:lumOff val="40000"/>
                      </a:schemeClr>
                    </a:solidFill>
                    <a:effectLst>
                      <a:outerShdw dist="45791" dir="2021404" algn="ctr" rotWithShape="0">
                        <a:srgbClr val="B2B2B2">
                          <a:alpha val="79999"/>
                        </a:srgbClr>
                      </a:outerShdw>
                    </a:effectLst>
                    <a:latin typeface="Arial Black"/>
                  </a:endParaRPr>
                </a:p>
              </p:txBody>
            </p:sp>
            <p:sp>
              <p:nvSpPr>
                <p:cNvPr id="16" name="WordArt 3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411121" y="5992926"/>
                  <a:ext cx="3972343" cy="484248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/>
                  <a:r>
                    <a:rPr lang="en-US" sz="3600" kern="10" dirty="0" err="1" smtClean="0">
                      <a:ln w="9525">
                        <a:noFill/>
                        <a:round/>
                        <a:headEnd/>
                        <a:tailEnd/>
                      </a:ln>
                      <a:solidFill>
                        <a:schemeClr val="accent3">
                          <a:lumMod val="50000"/>
                        </a:schemeClr>
                      </a:solidFill>
                      <a:effectLst>
                        <a:outerShdw dist="45791" dir="2021404" algn="ctr" rotWithShape="0">
                          <a:srgbClr val="B2B2B2">
                            <a:alpha val="79999"/>
                          </a:srgbClr>
                        </a:outerShdw>
                      </a:effectLst>
                      <a:latin typeface="Arial Black"/>
                    </a:rPr>
                    <a:t>Moganville</a:t>
                  </a:r>
                  <a:r>
                    <a:rPr lang="en-US" sz="3600" kern="10" dirty="0" smtClean="0">
                      <a:ln w="9525">
                        <a:noFill/>
                        <a:round/>
                        <a:headEnd/>
                        <a:tailEnd/>
                      </a:ln>
                      <a:solidFill>
                        <a:schemeClr val="accent3">
                          <a:lumMod val="50000"/>
                        </a:schemeClr>
                      </a:solidFill>
                      <a:effectLst>
                        <a:outerShdw dist="45791" dir="2021404" algn="ctr" rotWithShape="0">
                          <a:srgbClr val="B2B2B2">
                            <a:alpha val="79999"/>
                          </a:srgbClr>
                        </a:outerShdw>
                      </a:effectLst>
                      <a:latin typeface="Arial Black"/>
                    </a:rPr>
                    <a:t> Coop (1969)</a:t>
                  </a:r>
                  <a:endParaRPr lang="en-US" sz="3600" kern="10" dirty="0">
                    <a:ln w="9525">
                      <a:noFill/>
                      <a:round/>
                      <a:headEnd/>
                      <a:tailEnd/>
                    </a:ln>
                    <a:solidFill>
                      <a:schemeClr val="accent3">
                        <a:lumMod val="50000"/>
                      </a:schemeClr>
                    </a:solidFill>
                    <a:effectLst>
                      <a:outerShdw dist="45791" dir="2021404" algn="ctr" rotWithShape="0">
                        <a:srgbClr val="B2B2B2">
                          <a:alpha val="79999"/>
                        </a:srgbClr>
                      </a:outerShdw>
                    </a:effectLst>
                    <a:latin typeface="Arial Black"/>
                  </a:endParaRPr>
                </a:p>
              </p:txBody>
            </p:sp>
          </p:grpSp>
          <p:sp>
            <p:nvSpPr>
              <p:cNvPr id="14" name="WordArt 3"/>
              <p:cNvSpPr>
                <a:spLocks noChangeArrowheads="1" noChangeShapeType="1" noTextEdit="1"/>
              </p:cNvSpPr>
              <p:nvPr/>
            </p:nvSpPr>
            <p:spPr bwMode="auto">
              <a:xfrm>
                <a:off x="411121" y="6472202"/>
                <a:ext cx="2233041" cy="368466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sz="3600" kern="10" dirty="0" smtClean="0">
                    <a:ln w="9525">
                      <a:noFill/>
                      <a:round/>
                      <a:headEnd/>
                      <a:tailEnd/>
                    </a:ln>
                    <a:solidFill>
                      <a:schemeClr val="accent3">
                        <a:lumMod val="50000"/>
                      </a:schemeClr>
                    </a:solidFill>
                    <a:effectLst>
                      <a:outerShdw dist="45791" dir="2021404" algn="ctr" rotWithShape="0">
                        <a:srgbClr val="B2B2B2">
                          <a:alpha val="79999"/>
                        </a:srgbClr>
                      </a:outerShdw>
                    </a:effectLst>
                    <a:latin typeface="Arial Black"/>
                  </a:rPr>
                  <a:t>Morganville, Kansas </a:t>
                </a:r>
                <a:endParaRPr lang="en-US" sz="3600" kern="10" dirty="0">
                  <a:ln w="9525">
                    <a:noFill/>
                    <a:round/>
                    <a:headEnd/>
                    <a:tailEnd/>
                  </a:ln>
                  <a:solidFill>
                    <a:schemeClr val="accent3">
                      <a:lumMod val="50000"/>
                    </a:schemeClr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Arial Black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73823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389106"/>
            <a:ext cx="9144000" cy="6079787"/>
            <a:chOff x="0" y="389106"/>
            <a:chExt cx="9144000" cy="607978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89106"/>
              <a:ext cx="9144000" cy="6079787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7391400" y="3048574"/>
              <a:ext cx="1600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Delivery Pipe</a:t>
              </a:r>
            </a:p>
            <a:p>
              <a:r>
                <a:rPr lang="en-US" dirty="0" smtClean="0"/>
                <a:t>for Box Cars</a:t>
              </a:r>
              <a:endParaRPr lang="en-US" dirty="0"/>
            </a:p>
          </p:txBody>
        </p:sp>
        <p:cxnSp>
          <p:nvCxnSpPr>
            <p:cNvPr id="6" name="Straight Arrow Connector 5"/>
            <p:cNvCxnSpPr/>
            <p:nvPr/>
          </p:nvCxnSpPr>
          <p:spPr>
            <a:xfrm flipH="1">
              <a:off x="5562601" y="3417906"/>
              <a:ext cx="1828799" cy="169916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914400" y="1897705"/>
              <a:ext cx="1600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Delivery Pipe</a:t>
              </a:r>
            </a:p>
            <a:p>
              <a:r>
                <a:rPr lang="en-US" dirty="0" smtClean="0"/>
                <a:t>for Hoppers</a:t>
              </a:r>
              <a:endParaRPr lang="en-US" dirty="0"/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>
              <a:off x="1295400" y="2514600"/>
              <a:ext cx="1635468" cy="223313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894B9-FBB5-49FC-8E67-7D378E123123}" type="slidenum">
              <a:rPr lang="en-US" smtClean="0"/>
              <a:t>41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157716" y="5695434"/>
            <a:ext cx="6395484" cy="1069861"/>
            <a:chOff x="5316" y="5695434"/>
            <a:chExt cx="5181600" cy="1069861"/>
          </a:xfrm>
        </p:grpSpPr>
        <p:sp>
          <p:nvSpPr>
            <p:cNvPr id="8" name="WordArt 3"/>
            <p:cNvSpPr>
              <a:spLocks noChangeArrowheads="1" noChangeShapeType="1" noTextEdit="1"/>
            </p:cNvSpPr>
            <p:nvPr/>
          </p:nvSpPr>
          <p:spPr bwMode="auto">
            <a:xfrm>
              <a:off x="379192" y="6443656"/>
              <a:ext cx="1983008" cy="321639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smtClean="0">
                  <a:ln w="9525">
                    <a:noFill/>
                    <a:round/>
                    <a:headEnd/>
                    <a:tailEnd/>
                  </a:ln>
                  <a:solidFill>
                    <a:schemeClr val="accent3">
                      <a:lumMod val="50000"/>
                    </a:schemeClr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Arial Black"/>
                </a:rPr>
                <a:t>Morganville, Kansas </a:t>
              </a:r>
              <a:endParaRPr lang="en-US" sz="3600" kern="10" dirty="0">
                <a:ln w="9525">
                  <a:noFill/>
                  <a:round/>
                  <a:headEnd/>
                  <a:tailEnd/>
                </a:ln>
                <a:solidFill>
                  <a:schemeClr val="accent3">
                    <a:lumMod val="5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Black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5316" y="5695434"/>
              <a:ext cx="5181600" cy="1069861"/>
              <a:chOff x="-9896" y="5615049"/>
              <a:chExt cx="5834937" cy="1225619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-9896" y="5615049"/>
                <a:ext cx="5834937" cy="1088886"/>
                <a:chOff x="184863" y="5638800"/>
                <a:chExt cx="5834937" cy="1088886"/>
              </a:xfrm>
            </p:grpSpPr>
            <p:sp>
              <p:nvSpPr>
                <p:cNvPr id="12" name="WordArt 2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184863" y="5638800"/>
                  <a:ext cx="5834937" cy="1088886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/>
                  <a:r>
                    <a:rPr lang="en-US" sz="3600" kern="10" dirty="0" smtClean="0">
                      <a:ln w="9525">
                        <a:noFill/>
                        <a:round/>
                        <a:headEnd/>
                        <a:tailEnd/>
                      </a:ln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effectLst>
                        <a:outerShdw dist="45791" dir="2021404" algn="ctr" rotWithShape="0">
                          <a:srgbClr val="B2B2B2">
                            <a:alpha val="79999"/>
                          </a:srgbClr>
                        </a:outerShdw>
                      </a:effectLst>
                      <a:latin typeface="Arial Black"/>
                    </a:rPr>
                    <a:t>Morganville Coop (1969)</a:t>
                  </a:r>
                  <a:endParaRPr lang="en-US" sz="3600" kern="10" dirty="0">
                    <a:ln w="9525">
                      <a:noFill/>
                      <a:round/>
                      <a:headEnd/>
                      <a:tailEnd/>
                    </a:ln>
                    <a:solidFill>
                      <a:schemeClr val="accent3">
                        <a:lumMod val="60000"/>
                        <a:lumOff val="40000"/>
                      </a:schemeClr>
                    </a:solidFill>
                    <a:effectLst>
                      <a:outerShdw dist="45791" dir="2021404" algn="ctr" rotWithShape="0">
                        <a:srgbClr val="B2B2B2">
                          <a:alpha val="79999"/>
                        </a:srgbClr>
                      </a:outerShdw>
                    </a:effectLst>
                    <a:latin typeface="Arial Black"/>
                  </a:endParaRPr>
                </a:p>
              </p:txBody>
            </p:sp>
            <p:sp>
              <p:nvSpPr>
                <p:cNvPr id="13" name="WordArt 3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411121" y="5992926"/>
                  <a:ext cx="4982988" cy="484248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/>
                  <a:r>
                    <a:rPr lang="en-US" sz="3600" kern="10" dirty="0" err="1" smtClean="0">
                      <a:ln w="9525">
                        <a:noFill/>
                        <a:round/>
                        <a:headEnd/>
                        <a:tailEnd/>
                      </a:ln>
                      <a:solidFill>
                        <a:schemeClr val="accent3">
                          <a:lumMod val="50000"/>
                        </a:schemeClr>
                      </a:solidFill>
                      <a:effectLst>
                        <a:outerShdw dist="45791" dir="2021404" algn="ctr" rotWithShape="0">
                          <a:srgbClr val="B2B2B2">
                            <a:alpha val="79999"/>
                          </a:srgbClr>
                        </a:outerShdw>
                      </a:effectLst>
                      <a:latin typeface="Arial Black"/>
                    </a:rPr>
                    <a:t>Moganville</a:t>
                  </a:r>
                  <a:r>
                    <a:rPr lang="en-US" sz="3600" kern="10" dirty="0" smtClean="0">
                      <a:ln w="9525">
                        <a:noFill/>
                        <a:round/>
                        <a:headEnd/>
                        <a:tailEnd/>
                      </a:ln>
                      <a:solidFill>
                        <a:schemeClr val="accent3">
                          <a:lumMod val="50000"/>
                        </a:schemeClr>
                      </a:solidFill>
                      <a:effectLst>
                        <a:outerShdw dist="45791" dir="2021404" algn="ctr" rotWithShape="0">
                          <a:srgbClr val="B2B2B2">
                            <a:alpha val="79999"/>
                          </a:srgbClr>
                        </a:outerShdw>
                      </a:effectLst>
                      <a:latin typeface="Arial Black"/>
                    </a:rPr>
                    <a:t> Coop (1969)</a:t>
                  </a:r>
                  <a:endParaRPr lang="en-US" sz="3600" kern="10" dirty="0">
                    <a:ln w="9525">
                      <a:noFill/>
                      <a:round/>
                      <a:headEnd/>
                      <a:tailEnd/>
                    </a:ln>
                    <a:solidFill>
                      <a:schemeClr val="accent3">
                        <a:lumMod val="50000"/>
                      </a:schemeClr>
                    </a:solidFill>
                    <a:effectLst>
                      <a:outerShdw dist="45791" dir="2021404" algn="ctr" rotWithShape="0">
                        <a:srgbClr val="B2B2B2">
                          <a:alpha val="79999"/>
                        </a:srgbClr>
                      </a:outerShdw>
                    </a:effectLst>
                    <a:latin typeface="Arial Black"/>
                  </a:endParaRPr>
                </a:p>
              </p:txBody>
            </p:sp>
          </p:grpSp>
          <p:sp>
            <p:nvSpPr>
              <p:cNvPr id="11" name="WordArt 3"/>
              <p:cNvSpPr>
                <a:spLocks noChangeArrowheads="1" noChangeShapeType="1" noTextEdit="1"/>
              </p:cNvSpPr>
              <p:nvPr/>
            </p:nvSpPr>
            <p:spPr bwMode="auto">
              <a:xfrm>
                <a:off x="411121" y="6472202"/>
                <a:ext cx="2233041" cy="368466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sz="3600" kern="10" dirty="0" smtClean="0">
                    <a:ln w="9525">
                      <a:noFill/>
                      <a:round/>
                      <a:headEnd/>
                      <a:tailEnd/>
                    </a:ln>
                    <a:solidFill>
                      <a:schemeClr val="accent3">
                        <a:lumMod val="50000"/>
                      </a:schemeClr>
                    </a:solidFill>
                    <a:effectLst>
                      <a:outerShdw dist="45791" dir="2021404" algn="ctr" rotWithShape="0">
                        <a:srgbClr val="B2B2B2">
                          <a:alpha val="79999"/>
                        </a:srgbClr>
                      </a:outerShdw>
                    </a:effectLst>
                    <a:latin typeface="Arial Black"/>
                  </a:rPr>
                  <a:t>Morganville, Kansas </a:t>
                </a:r>
                <a:endParaRPr lang="en-US" sz="3600" kern="10" dirty="0">
                  <a:ln w="9525">
                    <a:noFill/>
                    <a:round/>
                    <a:headEnd/>
                    <a:tailEnd/>
                  </a:ln>
                  <a:solidFill>
                    <a:schemeClr val="accent3">
                      <a:lumMod val="50000"/>
                    </a:schemeClr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Arial Black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73823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106"/>
            <a:ext cx="9144000" cy="607978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894B9-FBB5-49FC-8E67-7D378E123123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23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894B9-FBB5-49FC-8E67-7D378E123123}" type="slidenum">
              <a:rPr lang="en-US" smtClean="0"/>
              <a:t>43</a:t>
            </a:fld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533399" y="0"/>
            <a:ext cx="7822895" cy="6858000"/>
            <a:chOff x="533399" y="0"/>
            <a:chExt cx="7822895" cy="6858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56"/>
            <a:stretch/>
          </p:blipFill>
          <p:spPr>
            <a:xfrm>
              <a:off x="533399" y="0"/>
              <a:ext cx="7822895" cy="685800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589806" y="4074018"/>
              <a:ext cx="1600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Truck Delivery</a:t>
              </a:r>
              <a:endParaRPr lang="en-US" dirty="0"/>
            </a:p>
          </p:txBody>
        </p:sp>
        <p:cxnSp>
          <p:nvCxnSpPr>
            <p:cNvPr id="6" name="Straight Arrow Connector 5"/>
            <p:cNvCxnSpPr/>
            <p:nvPr/>
          </p:nvCxnSpPr>
          <p:spPr>
            <a:xfrm>
              <a:off x="1219200" y="4419600"/>
              <a:ext cx="882735" cy="105660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73823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894B9-FBB5-49FC-8E67-7D378E123123}" type="slidenum">
              <a:rPr lang="en-US" smtClean="0"/>
              <a:t>44</a:t>
            </a:fld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0" y="389106"/>
            <a:ext cx="9144000" cy="6079787"/>
            <a:chOff x="0" y="389106"/>
            <a:chExt cx="9144000" cy="607978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89106"/>
              <a:ext cx="9144000" cy="607978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741225" y="2459666"/>
              <a:ext cx="1600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16 Bins</a:t>
              </a:r>
              <a:endParaRPr lang="en-US" dirty="0"/>
            </a:p>
          </p:txBody>
        </p:sp>
        <p:cxnSp>
          <p:nvCxnSpPr>
            <p:cNvPr id="7" name="Straight Arrow Connector 6"/>
            <p:cNvCxnSpPr/>
            <p:nvPr/>
          </p:nvCxnSpPr>
          <p:spPr>
            <a:xfrm flipH="1">
              <a:off x="5410201" y="2667000"/>
              <a:ext cx="1371599" cy="55616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157716" y="5695427"/>
            <a:ext cx="6395484" cy="1112843"/>
            <a:chOff x="-9896" y="5615049"/>
            <a:chExt cx="5834937" cy="1274860"/>
          </a:xfrm>
        </p:grpSpPr>
        <p:grpSp>
          <p:nvGrpSpPr>
            <p:cNvPr id="11" name="Group 10"/>
            <p:cNvGrpSpPr/>
            <p:nvPr/>
          </p:nvGrpSpPr>
          <p:grpSpPr>
            <a:xfrm>
              <a:off x="-9896" y="5615049"/>
              <a:ext cx="5834937" cy="1088886"/>
              <a:chOff x="184863" y="5638800"/>
              <a:chExt cx="5834937" cy="1088886"/>
            </a:xfrm>
          </p:grpSpPr>
          <p:sp>
            <p:nvSpPr>
              <p:cNvPr id="13" name="WordArt 2"/>
              <p:cNvSpPr>
                <a:spLocks noChangeArrowheads="1" noChangeShapeType="1" noTextEdit="1"/>
              </p:cNvSpPr>
              <p:nvPr/>
            </p:nvSpPr>
            <p:spPr bwMode="auto">
              <a:xfrm>
                <a:off x="184863" y="5638800"/>
                <a:ext cx="5834937" cy="1088886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sz="3600" kern="10" dirty="0" smtClean="0">
                    <a:ln w="9525">
                      <a:noFill/>
                      <a:round/>
                      <a:headEnd/>
                      <a:tailEnd/>
                    </a:ln>
                    <a:solidFill>
                      <a:schemeClr val="accent3">
                        <a:lumMod val="60000"/>
                        <a:lumOff val="40000"/>
                      </a:schemeClr>
                    </a:solidFill>
                    <a:effectLst>
                      <a:outerShdw dist="45791" dir="2021404" algn="ctr" rotWithShape="0">
                        <a:srgbClr val="B2B2B2">
                          <a:alpha val="79999"/>
                        </a:srgbClr>
                      </a:outerShdw>
                    </a:effectLst>
                    <a:latin typeface="Arial Black"/>
                  </a:rPr>
                  <a:t>Shippers Coop Feed</a:t>
                </a:r>
                <a:endParaRPr lang="en-US" sz="3600" kern="10" dirty="0">
                  <a:ln w="9525">
                    <a:noFill/>
                    <a:round/>
                    <a:headEnd/>
                    <a:tailEnd/>
                  </a:ln>
                  <a:solidFill>
                    <a:schemeClr val="accent3">
                      <a:lumMod val="60000"/>
                      <a:lumOff val="40000"/>
                    </a:schemeClr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Arial Black"/>
                </a:endParaRPr>
              </a:p>
            </p:txBody>
          </p:sp>
          <p:sp>
            <p:nvSpPr>
              <p:cNvPr id="14" name="WordArt 3"/>
              <p:cNvSpPr>
                <a:spLocks noChangeArrowheads="1" noChangeShapeType="1" noTextEdit="1"/>
              </p:cNvSpPr>
              <p:nvPr/>
            </p:nvSpPr>
            <p:spPr bwMode="auto">
              <a:xfrm>
                <a:off x="411121" y="5992926"/>
                <a:ext cx="3972343" cy="484248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sz="3600" kern="10" dirty="0" smtClean="0">
                    <a:ln w="9525">
                      <a:noFill/>
                      <a:round/>
                      <a:headEnd/>
                      <a:tailEnd/>
                    </a:ln>
                    <a:solidFill>
                      <a:schemeClr val="accent3">
                        <a:lumMod val="50000"/>
                      </a:schemeClr>
                    </a:solidFill>
                    <a:effectLst>
                      <a:outerShdw dist="45791" dir="2021404" algn="ctr" rotWithShape="0">
                        <a:srgbClr val="B2B2B2">
                          <a:alpha val="79999"/>
                        </a:srgbClr>
                      </a:outerShdw>
                    </a:effectLst>
                    <a:latin typeface="Arial Black"/>
                  </a:rPr>
                  <a:t>Shippers Coop Feed</a:t>
                </a:r>
                <a:endParaRPr lang="en-US" sz="3600" kern="10" dirty="0">
                  <a:ln w="9525">
                    <a:noFill/>
                    <a:round/>
                    <a:headEnd/>
                    <a:tailEnd/>
                  </a:ln>
                  <a:solidFill>
                    <a:schemeClr val="accent3">
                      <a:lumMod val="50000"/>
                    </a:schemeClr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Arial Black"/>
                </a:endParaRPr>
              </a:p>
            </p:txBody>
          </p:sp>
        </p:grpSp>
        <p:sp>
          <p:nvSpPr>
            <p:cNvPr id="12" name="WordArt 3"/>
            <p:cNvSpPr>
              <a:spLocks noChangeArrowheads="1" noChangeShapeType="1" noTextEdit="1"/>
            </p:cNvSpPr>
            <p:nvPr/>
          </p:nvSpPr>
          <p:spPr bwMode="auto">
            <a:xfrm>
              <a:off x="254979" y="6521443"/>
              <a:ext cx="2233041" cy="36846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smtClean="0">
                  <a:ln w="9525">
                    <a:noFill/>
                    <a:round/>
                    <a:headEnd/>
                    <a:tailEnd/>
                  </a:ln>
                  <a:solidFill>
                    <a:schemeClr val="accent3">
                      <a:lumMod val="50000"/>
                    </a:schemeClr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Arial Black"/>
                </a:rPr>
                <a:t>Clifton, Kansas </a:t>
              </a:r>
              <a:endParaRPr lang="en-US" sz="3600" kern="10" dirty="0">
                <a:ln w="9525">
                  <a:noFill/>
                  <a:round/>
                  <a:headEnd/>
                  <a:tailEnd/>
                </a:ln>
                <a:solidFill>
                  <a:schemeClr val="accent3">
                    <a:lumMod val="5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Blac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3823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106"/>
            <a:ext cx="9144000" cy="607978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894B9-FBB5-49FC-8E67-7D378E123123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23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106"/>
            <a:ext cx="9144000" cy="607978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894B9-FBB5-49FC-8E67-7D378E123123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23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389106"/>
            <a:ext cx="9296399" cy="6079787"/>
            <a:chOff x="0" y="389106"/>
            <a:chExt cx="9296399" cy="607978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89106"/>
              <a:ext cx="9144000" cy="6079787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7696199" y="2087611"/>
              <a:ext cx="1600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Studded</a:t>
              </a:r>
            </a:p>
            <a:p>
              <a:r>
                <a:rPr lang="en-US" dirty="0" smtClean="0"/>
                <a:t>Construction</a:t>
              </a:r>
              <a:endParaRPr lang="en-US" dirty="0"/>
            </a:p>
          </p:txBody>
        </p:sp>
        <p:cxnSp>
          <p:nvCxnSpPr>
            <p:cNvPr id="6" name="Straight Arrow Connector 5"/>
            <p:cNvCxnSpPr/>
            <p:nvPr/>
          </p:nvCxnSpPr>
          <p:spPr>
            <a:xfrm flipH="1">
              <a:off x="7125195" y="2437495"/>
              <a:ext cx="647205" cy="911347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2476500" y="2364610"/>
              <a:ext cx="1600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Truck Delivery</a:t>
              </a:r>
              <a:endParaRPr lang="en-US" dirty="0"/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>
              <a:off x="3276600" y="2733942"/>
              <a:ext cx="1905497" cy="187172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894B9-FBB5-49FC-8E67-7D378E123123}" type="slidenum">
              <a:rPr lang="en-US" smtClean="0"/>
              <a:t>47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157716" y="5695435"/>
            <a:ext cx="6395484" cy="1069860"/>
            <a:chOff x="5316" y="5695435"/>
            <a:chExt cx="5181600" cy="1069860"/>
          </a:xfrm>
        </p:grpSpPr>
        <p:grpSp>
          <p:nvGrpSpPr>
            <p:cNvPr id="10" name="Group 9"/>
            <p:cNvGrpSpPr/>
            <p:nvPr/>
          </p:nvGrpSpPr>
          <p:grpSpPr>
            <a:xfrm>
              <a:off x="5316" y="5695435"/>
              <a:ext cx="5181600" cy="950505"/>
              <a:chOff x="184863" y="5638800"/>
              <a:chExt cx="5834937" cy="1088886"/>
            </a:xfrm>
          </p:grpSpPr>
          <p:sp>
            <p:nvSpPr>
              <p:cNvPr id="12" name="WordArt 2"/>
              <p:cNvSpPr>
                <a:spLocks noChangeArrowheads="1" noChangeShapeType="1" noTextEdit="1"/>
              </p:cNvSpPr>
              <p:nvPr/>
            </p:nvSpPr>
            <p:spPr bwMode="auto">
              <a:xfrm>
                <a:off x="184863" y="5638800"/>
                <a:ext cx="5834937" cy="1088886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sz="3600" kern="10" dirty="0" smtClean="0">
                    <a:ln w="9525">
                      <a:noFill/>
                      <a:round/>
                      <a:headEnd/>
                      <a:tailEnd/>
                    </a:ln>
                    <a:solidFill>
                      <a:schemeClr val="accent3">
                        <a:lumMod val="60000"/>
                        <a:lumOff val="40000"/>
                      </a:schemeClr>
                    </a:solidFill>
                    <a:effectLst>
                      <a:outerShdw dist="45791" dir="2021404" algn="ctr" rotWithShape="0">
                        <a:srgbClr val="B2B2B2">
                          <a:alpha val="79999"/>
                        </a:srgbClr>
                      </a:outerShdw>
                    </a:effectLst>
                    <a:latin typeface="Arial Black"/>
                  </a:rPr>
                  <a:t>Agenda Coop Elevator</a:t>
                </a:r>
                <a:endParaRPr lang="en-US" sz="3600" kern="10" dirty="0">
                  <a:ln w="9525">
                    <a:noFill/>
                    <a:round/>
                    <a:headEnd/>
                    <a:tailEnd/>
                  </a:ln>
                  <a:solidFill>
                    <a:schemeClr val="accent3">
                      <a:lumMod val="60000"/>
                      <a:lumOff val="40000"/>
                    </a:schemeClr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Arial Black"/>
                </a:endParaRPr>
              </a:p>
            </p:txBody>
          </p:sp>
          <p:sp>
            <p:nvSpPr>
              <p:cNvPr id="13" name="WordArt 3"/>
              <p:cNvSpPr>
                <a:spLocks noChangeArrowheads="1" noChangeShapeType="1" noTextEdit="1"/>
              </p:cNvSpPr>
              <p:nvPr/>
            </p:nvSpPr>
            <p:spPr bwMode="auto">
              <a:xfrm>
                <a:off x="411121" y="5992926"/>
                <a:ext cx="3972343" cy="484248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sz="3600" kern="10" dirty="0" smtClean="0">
                    <a:ln w="9525">
                      <a:noFill/>
                      <a:round/>
                      <a:headEnd/>
                      <a:tailEnd/>
                    </a:ln>
                    <a:solidFill>
                      <a:schemeClr val="accent3">
                        <a:lumMod val="50000"/>
                      </a:schemeClr>
                    </a:solidFill>
                    <a:effectLst>
                      <a:outerShdw dist="45791" dir="2021404" algn="ctr" rotWithShape="0">
                        <a:srgbClr val="B2B2B2">
                          <a:alpha val="79999"/>
                        </a:srgbClr>
                      </a:outerShdw>
                    </a:effectLst>
                    <a:latin typeface="Arial Black"/>
                  </a:rPr>
                  <a:t>Agenda Coop Elevator</a:t>
                </a:r>
                <a:endParaRPr lang="en-US" sz="3600" kern="10" dirty="0">
                  <a:ln w="9525">
                    <a:noFill/>
                    <a:round/>
                    <a:headEnd/>
                    <a:tailEnd/>
                  </a:ln>
                  <a:solidFill>
                    <a:schemeClr val="accent3">
                      <a:lumMod val="50000"/>
                    </a:schemeClr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Arial Black"/>
                </a:endParaRPr>
              </a:p>
            </p:txBody>
          </p:sp>
        </p:grpSp>
        <p:sp>
          <p:nvSpPr>
            <p:cNvPr id="8" name="WordArt 3"/>
            <p:cNvSpPr>
              <a:spLocks noChangeArrowheads="1" noChangeShapeType="1" noTextEdit="1"/>
            </p:cNvSpPr>
            <p:nvPr/>
          </p:nvSpPr>
          <p:spPr bwMode="auto">
            <a:xfrm>
              <a:off x="379192" y="6443656"/>
              <a:ext cx="1983008" cy="321639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smtClean="0">
                  <a:ln w="9525">
                    <a:noFill/>
                    <a:round/>
                    <a:headEnd/>
                    <a:tailEnd/>
                  </a:ln>
                  <a:solidFill>
                    <a:schemeClr val="accent3">
                      <a:lumMod val="50000"/>
                    </a:schemeClr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Arial Black"/>
                </a:rPr>
                <a:t>Agenda, Kansas </a:t>
              </a:r>
              <a:endParaRPr lang="en-US" sz="3600" kern="10" dirty="0">
                <a:ln w="9525">
                  <a:noFill/>
                  <a:round/>
                  <a:headEnd/>
                  <a:tailEnd/>
                </a:ln>
                <a:solidFill>
                  <a:schemeClr val="accent3">
                    <a:lumMod val="5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Blac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3823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106"/>
            <a:ext cx="9144000" cy="607978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894B9-FBB5-49FC-8E67-7D378E123123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23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389106"/>
            <a:ext cx="9144000" cy="6423468"/>
            <a:chOff x="0" y="389106"/>
            <a:chExt cx="9144000" cy="6423468"/>
          </a:xfrm>
        </p:grpSpPr>
        <p:grpSp>
          <p:nvGrpSpPr>
            <p:cNvPr id="2" name="Group 1"/>
            <p:cNvGrpSpPr/>
            <p:nvPr/>
          </p:nvGrpSpPr>
          <p:grpSpPr>
            <a:xfrm>
              <a:off x="0" y="389106"/>
              <a:ext cx="9144000" cy="6079787"/>
              <a:chOff x="0" y="389106"/>
              <a:chExt cx="9144000" cy="6079787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389106"/>
                <a:ext cx="9144000" cy="6079787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6915645" y="2807318"/>
                <a:ext cx="1981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Horizontal Bins</a:t>
                </a:r>
                <a:endParaRPr lang="en-US" dirty="0"/>
              </a:p>
            </p:txBody>
          </p:sp>
          <p:cxnSp>
            <p:nvCxnSpPr>
              <p:cNvPr id="7" name="Straight Arrow Connector 6"/>
              <p:cNvCxnSpPr/>
              <p:nvPr/>
            </p:nvCxnSpPr>
            <p:spPr>
              <a:xfrm>
                <a:off x="7620248" y="3124200"/>
                <a:ext cx="696191" cy="798573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/>
              <p:cNvSpPr txBox="1"/>
              <p:nvPr/>
            </p:nvSpPr>
            <p:spPr>
              <a:xfrm>
                <a:off x="1319646" y="1427616"/>
                <a:ext cx="2362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Screw delivery pipe</a:t>
                </a:r>
                <a:endParaRPr lang="en-US" dirty="0"/>
              </a:p>
            </p:txBody>
          </p:sp>
          <p:cxnSp>
            <p:nvCxnSpPr>
              <p:cNvPr id="16" name="Straight Arrow Connector 15"/>
              <p:cNvCxnSpPr/>
              <p:nvPr/>
            </p:nvCxnSpPr>
            <p:spPr>
              <a:xfrm>
                <a:off x="2152651" y="1796948"/>
                <a:ext cx="696191" cy="613907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/>
              <p:cNvSpPr txBox="1"/>
              <p:nvPr/>
            </p:nvSpPr>
            <p:spPr>
              <a:xfrm>
                <a:off x="7067797" y="5326103"/>
                <a:ext cx="1981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dryers</a:t>
                </a:r>
                <a:endParaRPr lang="en-US" dirty="0"/>
              </a:p>
            </p:txBody>
          </p:sp>
          <p:cxnSp>
            <p:nvCxnSpPr>
              <p:cNvPr id="19" name="Straight Arrow Connector 18"/>
              <p:cNvCxnSpPr/>
              <p:nvPr/>
            </p:nvCxnSpPr>
            <p:spPr>
              <a:xfrm flipV="1">
                <a:off x="7391648" y="5065773"/>
                <a:ext cx="514349" cy="344427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/>
              <p:cNvSpPr txBox="1"/>
              <p:nvPr/>
            </p:nvSpPr>
            <p:spPr>
              <a:xfrm>
                <a:off x="248" y="3469160"/>
                <a:ext cx="1981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Truck Loading</a:t>
                </a:r>
                <a:endParaRPr lang="en-US" dirty="0"/>
              </a:p>
            </p:txBody>
          </p:sp>
          <p:cxnSp>
            <p:nvCxnSpPr>
              <p:cNvPr id="22" name="Straight Arrow Connector 21"/>
              <p:cNvCxnSpPr/>
              <p:nvPr/>
            </p:nvCxnSpPr>
            <p:spPr>
              <a:xfrm>
                <a:off x="1143248" y="3838492"/>
                <a:ext cx="2421082" cy="1115455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TextBox 23"/>
            <p:cNvSpPr txBox="1"/>
            <p:nvPr/>
          </p:nvSpPr>
          <p:spPr>
            <a:xfrm>
              <a:off x="6096000" y="6443242"/>
              <a:ext cx="3048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All Hopper Car Operation</a:t>
              </a:r>
              <a:endParaRPr lang="en-US" dirty="0"/>
            </a:p>
          </p:txBody>
        </p:sp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894B9-FBB5-49FC-8E67-7D378E123123}" type="slidenum">
              <a:rPr lang="en-US" smtClean="0"/>
              <a:t>49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57716" y="5695435"/>
            <a:ext cx="6395484" cy="1069860"/>
            <a:chOff x="5316" y="5695435"/>
            <a:chExt cx="5181600" cy="1069860"/>
          </a:xfrm>
        </p:grpSpPr>
        <p:grpSp>
          <p:nvGrpSpPr>
            <p:cNvPr id="9" name="Group 8"/>
            <p:cNvGrpSpPr/>
            <p:nvPr/>
          </p:nvGrpSpPr>
          <p:grpSpPr>
            <a:xfrm>
              <a:off x="5316" y="5695435"/>
              <a:ext cx="5181600" cy="950505"/>
              <a:chOff x="184863" y="5638800"/>
              <a:chExt cx="5834937" cy="1088886"/>
            </a:xfrm>
          </p:grpSpPr>
          <p:sp>
            <p:nvSpPr>
              <p:cNvPr id="11" name="WordArt 2"/>
              <p:cNvSpPr>
                <a:spLocks noChangeArrowheads="1" noChangeShapeType="1" noTextEdit="1"/>
              </p:cNvSpPr>
              <p:nvPr/>
            </p:nvSpPr>
            <p:spPr bwMode="auto">
              <a:xfrm>
                <a:off x="184863" y="5638800"/>
                <a:ext cx="5834937" cy="1088886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sz="3600" kern="10" dirty="0" smtClean="0">
                    <a:ln w="9525">
                      <a:noFill/>
                      <a:round/>
                      <a:headEnd/>
                      <a:tailEnd/>
                    </a:ln>
                    <a:solidFill>
                      <a:schemeClr val="accent3">
                        <a:lumMod val="60000"/>
                        <a:lumOff val="40000"/>
                      </a:schemeClr>
                    </a:solidFill>
                    <a:effectLst>
                      <a:outerShdw dist="45791" dir="2021404" algn="ctr" rotWithShape="0">
                        <a:srgbClr val="B2B2B2">
                          <a:alpha val="79999"/>
                        </a:srgbClr>
                      </a:outerShdw>
                    </a:effectLst>
                    <a:latin typeface="Arial Black"/>
                  </a:rPr>
                  <a:t>Agenda Coop Elevator</a:t>
                </a:r>
                <a:endParaRPr lang="en-US" sz="3600" kern="10" dirty="0">
                  <a:ln w="9525">
                    <a:noFill/>
                    <a:round/>
                    <a:headEnd/>
                    <a:tailEnd/>
                  </a:ln>
                  <a:solidFill>
                    <a:schemeClr val="accent3">
                      <a:lumMod val="60000"/>
                      <a:lumOff val="40000"/>
                    </a:schemeClr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Arial Black"/>
                </a:endParaRPr>
              </a:p>
            </p:txBody>
          </p:sp>
          <p:sp>
            <p:nvSpPr>
              <p:cNvPr id="12" name="WordArt 3"/>
              <p:cNvSpPr>
                <a:spLocks noChangeArrowheads="1" noChangeShapeType="1" noTextEdit="1"/>
              </p:cNvSpPr>
              <p:nvPr/>
            </p:nvSpPr>
            <p:spPr bwMode="auto">
              <a:xfrm>
                <a:off x="411121" y="5992926"/>
                <a:ext cx="3972343" cy="484248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sz="3600" kern="10" dirty="0" smtClean="0">
                    <a:ln w="9525">
                      <a:noFill/>
                      <a:round/>
                      <a:headEnd/>
                      <a:tailEnd/>
                    </a:ln>
                    <a:solidFill>
                      <a:schemeClr val="accent3">
                        <a:lumMod val="50000"/>
                      </a:schemeClr>
                    </a:solidFill>
                    <a:effectLst>
                      <a:outerShdw dist="45791" dir="2021404" algn="ctr" rotWithShape="0">
                        <a:srgbClr val="B2B2B2">
                          <a:alpha val="79999"/>
                        </a:srgbClr>
                      </a:outerShdw>
                    </a:effectLst>
                    <a:latin typeface="Arial Black"/>
                  </a:rPr>
                  <a:t>Agenda Coop Elevator</a:t>
                </a:r>
                <a:endParaRPr lang="en-US" sz="3600" kern="10" dirty="0">
                  <a:ln w="9525">
                    <a:noFill/>
                    <a:round/>
                    <a:headEnd/>
                    <a:tailEnd/>
                  </a:ln>
                  <a:solidFill>
                    <a:schemeClr val="accent3">
                      <a:lumMod val="50000"/>
                    </a:schemeClr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Arial Black"/>
                </a:endParaRPr>
              </a:p>
            </p:txBody>
          </p:sp>
        </p:grpSp>
        <p:sp>
          <p:nvSpPr>
            <p:cNvPr id="10" name="WordArt 3"/>
            <p:cNvSpPr>
              <a:spLocks noChangeArrowheads="1" noChangeShapeType="1" noTextEdit="1"/>
            </p:cNvSpPr>
            <p:nvPr/>
          </p:nvSpPr>
          <p:spPr bwMode="auto">
            <a:xfrm>
              <a:off x="379192" y="6443656"/>
              <a:ext cx="1983008" cy="321639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smtClean="0">
                  <a:ln w="9525">
                    <a:noFill/>
                    <a:round/>
                    <a:headEnd/>
                    <a:tailEnd/>
                  </a:ln>
                  <a:solidFill>
                    <a:schemeClr val="accent3">
                      <a:lumMod val="50000"/>
                    </a:schemeClr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Arial Black"/>
                </a:rPr>
                <a:t>Agenda, Kansas </a:t>
              </a:r>
              <a:endParaRPr lang="en-US" sz="3600" kern="10" dirty="0">
                <a:ln w="9525">
                  <a:noFill/>
                  <a:round/>
                  <a:headEnd/>
                  <a:tailEnd/>
                </a:ln>
                <a:solidFill>
                  <a:schemeClr val="accent3">
                    <a:lumMod val="5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Blac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3823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52400" y="152400"/>
            <a:ext cx="8832012" cy="6597128"/>
            <a:chOff x="99235" y="218403"/>
            <a:chExt cx="8832012" cy="6597128"/>
          </a:xfrm>
        </p:grpSpPr>
        <p:sp>
          <p:nvSpPr>
            <p:cNvPr id="7" name="TextBox 6"/>
            <p:cNvSpPr txBox="1"/>
            <p:nvPr/>
          </p:nvSpPr>
          <p:spPr>
            <a:xfrm>
              <a:off x="2739656" y="420469"/>
              <a:ext cx="381354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Reinforcement Timbers</a:t>
              </a:r>
            </a:p>
            <a:p>
              <a:r>
                <a:rPr lang="en-US" sz="2400" dirty="0"/>
                <a:t> </a:t>
              </a:r>
              <a:r>
                <a:rPr lang="en-US" sz="2400" dirty="0" smtClean="0"/>
                <a:t>    w/through bolts</a:t>
              </a:r>
              <a:endParaRPr lang="en-US" sz="2400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235" y="977129"/>
              <a:ext cx="2167020" cy="3400377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2744" y="1908544"/>
              <a:ext cx="3821575" cy="266700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547" t="42198" b="36059"/>
            <a:stretch/>
          </p:blipFill>
          <p:spPr>
            <a:xfrm>
              <a:off x="7620000" y="2075559"/>
              <a:ext cx="1311247" cy="1432357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81" t="11786" r="16173" b="58630"/>
            <a:stretch/>
          </p:blipFill>
          <p:spPr>
            <a:xfrm>
              <a:off x="6098697" y="218403"/>
              <a:ext cx="2472319" cy="1722223"/>
            </a:xfrm>
            <a:prstGeom prst="rect">
              <a:avLst/>
            </a:prstGeom>
          </p:spPr>
        </p:pic>
        <p:grpSp>
          <p:nvGrpSpPr>
            <p:cNvPr id="4" name="Group 3"/>
            <p:cNvGrpSpPr/>
            <p:nvPr/>
          </p:nvGrpSpPr>
          <p:grpSpPr>
            <a:xfrm>
              <a:off x="6163259" y="3533044"/>
              <a:ext cx="2294943" cy="3113210"/>
              <a:chOff x="6015291" y="3810000"/>
              <a:chExt cx="2519111" cy="3048000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2019" r="14645" b="-1"/>
              <a:stretch/>
            </p:blipFill>
            <p:spPr>
              <a:xfrm>
                <a:off x="6015291" y="3810000"/>
                <a:ext cx="2519109" cy="3048000"/>
              </a:xfrm>
              <a:prstGeom prst="rect">
                <a:avLst/>
              </a:prstGeom>
            </p:spPr>
          </p:pic>
          <p:sp>
            <p:nvSpPr>
              <p:cNvPr id="3" name="Rectangle 2"/>
              <p:cNvSpPr/>
              <p:nvPr/>
            </p:nvSpPr>
            <p:spPr>
              <a:xfrm>
                <a:off x="7924801" y="3810000"/>
                <a:ext cx="609601" cy="111893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4252107" y="4490200"/>
              <a:ext cx="108229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</a:t>
              </a:r>
              <a:r>
                <a:rPr lang="en-US" dirty="0" smtClean="0"/>
                <a:t>ross</a:t>
              </a:r>
            </a:p>
            <a:p>
              <a:r>
                <a:rPr lang="en-US" dirty="0"/>
                <a:t>S</a:t>
              </a:r>
              <a:r>
                <a:rPr lang="en-US" dirty="0" smtClean="0"/>
                <a:t>ection</a:t>
              </a:r>
              <a:endParaRPr lang="en-US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642241" y="4548513"/>
              <a:ext cx="13252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E</a:t>
              </a:r>
              <a:r>
                <a:rPr lang="en-US" dirty="0" smtClean="0"/>
                <a:t>longated</a:t>
              </a:r>
              <a:endParaRPr lang="en-US" dirty="0"/>
            </a:p>
            <a:p>
              <a:r>
                <a:rPr lang="en-US" dirty="0"/>
                <a:t>S</a:t>
              </a:r>
              <a:r>
                <a:rPr lang="en-US" dirty="0" smtClean="0"/>
                <a:t>ection</a:t>
              </a:r>
              <a:endParaRPr lang="en-US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129885" y="1940626"/>
              <a:ext cx="20042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Upper Plan</a:t>
              </a:r>
              <a:endParaRPr lang="en-US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163259" y="2592169"/>
              <a:ext cx="14567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 smtClean="0"/>
                <a:t>Head House</a:t>
              </a:r>
            </a:p>
            <a:p>
              <a:pPr algn="r"/>
              <a:r>
                <a:rPr lang="en-US" dirty="0" smtClean="0"/>
                <a:t>Plan</a:t>
              </a:r>
              <a:endParaRPr lang="en-US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773864" y="6446199"/>
              <a:ext cx="20042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Lower Plan</a:t>
              </a:r>
              <a:endParaRPr lang="en-US" dirty="0"/>
            </a:p>
          </p:txBody>
        </p:sp>
      </p:grpSp>
      <p:cxnSp>
        <p:nvCxnSpPr>
          <p:cNvPr id="27" name="Straight Arrow Connector 26"/>
          <p:cNvCxnSpPr/>
          <p:nvPr/>
        </p:nvCxnSpPr>
        <p:spPr>
          <a:xfrm flipH="1">
            <a:off x="7520770" y="457200"/>
            <a:ext cx="556430" cy="59409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305544" y="5370662"/>
            <a:ext cx="5334000" cy="1143000"/>
            <a:chOff x="838200" y="2819400"/>
            <a:chExt cx="12649200" cy="2570163"/>
          </a:xfrm>
        </p:grpSpPr>
        <p:sp>
          <p:nvSpPr>
            <p:cNvPr id="9" name="WordArt 2"/>
            <p:cNvSpPr>
              <a:spLocks noChangeArrowheads="1" noChangeShapeType="1" noTextEdit="1"/>
            </p:cNvSpPr>
            <p:nvPr/>
          </p:nvSpPr>
          <p:spPr bwMode="auto">
            <a:xfrm>
              <a:off x="838200" y="2819400"/>
              <a:ext cx="12649200" cy="2570163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kern="10" dirty="0" smtClean="0">
                  <a:ln w="9525">
                    <a:noFill/>
                    <a:round/>
                    <a:headEnd/>
                    <a:tailEnd/>
                  </a:ln>
                  <a:solidFill>
                    <a:schemeClr val="accent3">
                      <a:lumMod val="60000"/>
                      <a:lumOff val="40000"/>
                    </a:schemeClr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Arial Black"/>
                </a:rPr>
                <a:t>Studded</a:t>
              </a:r>
            </a:p>
            <a:p>
              <a:r>
                <a:rPr lang="en-US" sz="3600" kern="10" dirty="0" smtClean="0">
                  <a:ln w="9525">
                    <a:noFill/>
                    <a:round/>
                    <a:headEnd/>
                    <a:tailEnd/>
                  </a:ln>
                  <a:solidFill>
                    <a:schemeClr val="accent3">
                      <a:lumMod val="60000"/>
                      <a:lumOff val="40000"/>
                    </a:schemeClr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Arial Black"/>
                </a:rPr>
                <a:t>Elevator Construction</a:t>
              </a:r>
              <a:endParaRPr lang="en-US" sz="3600" kern="10" dirty="0">
                <a:ln w="9525">
                  <a:noFill/>
                  <a:round/>
                  <a:headEnd/>
                  <a:tailEnd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Black"/>
              </a:endParaRPr>
            </a:p>
          </p:txBody>
        </p:sp>
        <p:sp>
          <p:nvSpPr>
            <p:cNvPr id="10" name="WordArt 3"/>
            <p:cNvSpPr>
              <a:spLocks noChangeArrowheads="1" noChangeShapeType="1" noTextEdit="1"/>
            </p:cNvSpPr>
            <p:nvPr/>
          </p:nvSpPr>
          <p:spPr bwMode="auto">
            <a:xfrm>
              <a:off x="1208010" y="3218047"/>
              <a:ext cx="9136004" cy="19496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550"/>
                </a:avLst>
              </a:prstTxWarp>
            </a:bodyPr>
            <a:lstStyle/>
            <a:p>
              <a:r>
                <a:rPr lang="en-US" sz="3600" kern="10" dirty="0" smtClean="0">
                  <a:ln w="9525">
                    <a:noFill/>
                    <a:round/>
                    <a:headEnd/>
                    <a:tailEnd/>
                  </a:ln>
                  <a:solidFill>
                    <a:schemeClr val="accent3">
                      <a:lumMod val="50000"/>
                    </a:schemeClr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Arial Black"/>
                </a:rPr>
                <a:t>Studded</a:t>
              </a:r>
            </a:p>
            <a:p>
              <a:r>
                <a:rPr lang="en-US" sz="3600" kern="10" dirty="0" smtClean="0">
                  <a:ln w="9525">
                    <a:noFill/>
                    <a:round/>
                    <a:headEnd/>
                    <a:tailEnd/>
                  </a:ln>
                  <a:solidFill>
                    <a:schemeClr val="accent3">
                      <a:lumMod val="50000"/>
                    </a:schemeClr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Arial Black"/>
                </a:rPr>
                <a:t>Elevator Construction</a:t>
              </a:r>
              <a:endParaRPr lang="en-US" sz="3600" kern="10" dirty="0">
                <a:ln w="9525">
                  <a:noFill/>
                  <a:round/>
                  <a:headEnd/>
                  <a:tailEnd/>
                </a:ln>
                <a:solidFill>
                  <a:schemeClr val="accent3">
                    <a:lumMod val="5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Black"/>
              </a:endParaRPr>
            </a:p>
          </p:txBody>
        </p:sp>
      </p:grp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6633688" y="6268973"/>
            <a:ext cx="2133600" cy="365125"/>
          </a:xfrm>
        </p:spPr>
        <p:txBody>
          <a:bodyPr/>
          <a:lstStyle/>
          <a:p>
            <a:fld id="{228894B9-FBB5-49FC-8E67-7D378E123123}" type="slidenum">
              <a:rPr lang="en-US" smtClean="0"/>
              <a:t>5</a:t>
            </a:fld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7924572" y="138064"/>
            <a:ext cx="826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Bins</a:t>
            </a:r>
            <a:endParaRPr lang="en-US" dirty="0"/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1828343" y="769964"/>
            <a:ext cx="1219657" cy="153663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025" y="1817623"/>
            <a:ext cx="3821575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509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90000" y="19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894B9-FBB5-49FC-8E67-7D378E123123}" type="slidenum">
              <a:rPr lang="en-US" smtClean="0"/>
              <a:t>50</a:t>
            </a:fld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0" y="389106"/>
            <a:ext cx="9144000" cy="6392694"/>
            <a:chOff x="0" y="389106"/>
            <a:chExt cx="9144000" cy="639269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89106"/>
              <a:ext cx="9144000" cy="6079787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2769178" y="6412468"/>
              <a:ext cx="1981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dry bulk fertilizer</a:t>
              </a:r>
              <a:endParaRPr lang="en-US" dirty="0"/>
            </a:p>
          </p:txBody>
        </p:sp>
        <p:cxnSp>
          <p:nvCxnSpPr>
            <p:cNvPr id="6" name="Straight Arrow Connector 5"/>
            <p:cNvCxnSpPr/>
            <p:nvPr/>
          </p:nvCxnSpPr>
          <p:spPr>
            <a:xfrm flipH="1" flipV="1">
              <a:off x="2831524" y="6092417"/>
              <a:ext cx="564819" cy="41526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73823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106"/>
            <a:ext cx="9144000" cy="607978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894B9-FBB5-49FC-8E67-7D378E123123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23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2" y="609600"/>
            <a:ext cx="4698800" cy="31242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894B9-FBB5-49FC-8E67-7D378E123123}" type="slidenum">
              <a:rPr lang="en-US" smtClean="0"/>
              <a:t>52</a:t>
            </a:fld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4369130" y="2003546"/>
            <a:ext cx="4761015" cy="4057620"/>
            <a:chOff x="4369130" y="2003546"/>
            <a:chExt cx="4761015" cy="405762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9130" y="2895600"/>
              <a:ext cx="4761015" cy="316556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5184323" y="2003546"/>
              <a:ext cx="28122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pneumatic control orifice</a:t>
              </a:r>
              <a:endParaRPr lang="en-US" dirty="0"/>
            </a:p>
          </p:txBody>
        </p:sp>
        <p:cxnSp>
          <p:nvCxnSpPr>
            <p:cNvPr id="7" name="Straight Arrow Connector 6"/>
            <p:cNvCxnSpPr/>
            <p:nvPr/>
          </p:nvCxnSpPr>
          <p:spPr>
            <a:xfrm>
              <a:off x="6172200" y="2362200"/>
              <a:ext cx="1217471" cy="148598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73823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600" y="3200400"/>
            <a:ext cx="4955400" cy="32948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4955400" cy="3294814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894B9-FBB5-49FC-8E67-7D378E123123}" type="slidenum">
              <a:rPr lang="en-US" smtClean="0"/>
              <a:t>53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14400" y="4114800"/>
            <a:ext cx="2812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Dryer 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75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894B9-FBB5-49FC-8E67-7D378E123123}" type="slidenum">
              <a:rPr lang="en-US" smtClean="0"/>
              <a:t>54</a:t>
            </a:fld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0" y="389106"/>
            <a:ext cx="9144000" cy="6079787"/>
            <a:chOff x="0" y="389106"/>
            <a:chExt cx="9144000" cy="607978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89106"/>
              <a:ext cx="9144000" cy="6079787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6156366" y="1175266"/>
              <a:ext cx="28122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hopper car delivery</a:t>
              </a:r>
              <a:endParaRPr lang="en-US" dirty="0"/>
            </a:p>
          </p:txBody>
        </p:sp>
        <p:cxnSp>
          <p:nvCxnSpPr>
            <p:cNvPr id="6" name="Straight Arrow Connector 5"/>
            <p:cNvCxnSpPr/>
            <p:nvPr/>
          </p:nvCxnSpPr>
          <p:spPr>
            <a:xfrm flipH="1">
              <a:off x="5142018" y="1359932"/>
              <a:ext cx="1014348" cy="421367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5441127" y="3244334"/>
              <a:ext cx="28122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circulation for dryers</a:t>
              </a:r>
              <a:endParaRPr lang="en-US" dirty="0"/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6578930" y="3581606"/>
              <a:ext cx="1115541" cy="241843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6775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106"/>
            <a:ext cx="9144000" cy="607978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894B9-FBB5-49FC-8E67-7D378E123123}" type="slidenum">
              <a:rPr lang="en-US" smtClean="0"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75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894B9-FBB5-49FC-8E67-7D378E123123}" type="slidenum">
              <a:rPr lang="en-US" smtClean="0"/>
              <a:t>56</a:t>
            </a:fld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0" y="389106"/>
            <a:ext cx="9144000" cy="6079787"/>
            <a:chOff x="0" y="389106"/>
            <a:chExt cx="9144000" cy="607978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89106"/>
              <a:ext cx="9144000" cy="6079787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3928817" y="1611868"/>
              <a:ext cx="28122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Horizontal Feed Conveyor</a:t>
              </a:r>
              <a:endParaRPr lang="en-US" dirty="0"/>
            </a:p>
          </p:txBody>
        </p:sp>
        <p:cxnSp>
          <p:nvCxnSpPr>
            <p:cNvPr id="6" name="Straight Arrow Connector 5"/>
            <p:cNvCxnSpPr/>
            <p:nvPr/>
          </p:nvCxnSpPr>
          <p:spPr>
            <a:xfrm>
              <a:off x="4876800" y="1981200"/>
              <a:ext cx="916258" cy="114160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6775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106"/>
            <a:ext cx="9144000" cy="6079787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894B9-FBB5-49FC-8E67-7D378E123123}" type="slidenum">
              <a:rPr lang="en-US" smtClean="0"/>
              <a:t>57</a:t>
            </a:fld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157716" y="5695435"/>
            <a:ext cx="6395484" cy="1069860"/>
            <a:chOff x="5316" y="5695435"/>
            <a:chExt cx="5181600" cy="1069860"/>
          </a:xfrm>
        </p:grpSpPr>
        <p:grpSp>
          <p:nvGrpSpPr>
            <p:cNvPr id="7" name="Group 6"/>
            <p:cNvGrpSpPr/>
            <p:nvPr/>
          </p:nvGrpSpPr>
          <p:grpSpPr>
            <a:xfrm>
              <a:off x="5316" y="5695435"/>
              <a:ext cx="5181600" cy="950505"/>
              <a:chOff x="184863" y="5638800"/>
              <a:chExt cx="5834937" cy="1088886"/>
            </a:xfrm>
          </p:grpSpPr>
          <p:sp>
            <p:nvSpPr>
              <p:cNvPr id="9" name="WordArt 2"/>
              <p:cNvSpPr>
                <a:spLocks noChangeArrowheads="1" noChangeShapeType="1" noTextEdit="1"/>
              </p:cNvSpPr>
              <p:nvPr/>
            </p:nvSpPr>
            <p:spPr bwMode="auto">
              <a:xfrm>
                <a:off x="184863" y="5638800"/>
                <a:ext cx="5834937" cy="1088886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sz="3600" kern="10" dirty="0" smtClean="0">
                    <a:ln w="9525">
                      <a:noFill/>
                      <a:round/>
                      <a:headEnd/>
                      <a:tailEnd/>
                    </a:ln>
                    <a:solidFill>
                      <a:schemeClr val="accent3">
                        <a:lumMod val="60000"/>
                        <a:lumOff val="40000"/>
                      </a:schemeClr>
                    </a:solidFill>
                    <a:effectLst>
                      <a:outerShdw dist="45791" dir="2021404" algn="ctr" rotWithShape="0">
                        <a:srgbClr val="B2B2B2">
                          <a:alpha val="79999"/>
                        </a:srgbClr>
                      </a:outerShdw>
                    </a:effectLst>
                    <a:latin typeface="Arial Black"/>
                  </a:rPr>
                  <a:t>Brown Burton Grain</a:t>
                </a:r>
                <a:endParaRPr lang="en-US" sz="3600" kern="10" dirty="0">
                  <a:ln w="9525">
                    <a:noFill/>
                    <a:round/>
                    <a:headEnd/>
                    <a:tailEnd/>
                  </a:ln>
                  <a:solidFill>
                    <a:schemeClr val="accent3">
                      <a:lumMod val="60000"/>
                      <a:lumOff val="40000"/>
                    </a:schemeClr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Arial Black"/>
                </a:endParaRPr>
              </a:p>
            </p:txBody>
          </p:sp>
          <p:sp>
            <p:nvSpPr>
              <p:cNvPr id="10" name="WordArt 3"/>
              <p:cNvSpPr>
                <a:spLocks noChangeArrowheads="1" noChangeShapeType="1" noTextEdit="1"/>
              </p:cNvSpPr>
              <p:nvPr/>
            </p:nvSpPr>
            <p:spPr bwMode="auto">
              <a:xfrm>
                <a:off x="411121" y="5992926"/>
                <a:ext cx="3972343" cy="484248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sz="3600" kern="10" dirty="0" smtClean="0">
                    <a:ln w="9525">
                      <a:noFill/>
                      <a:round/>
                      <a:headEnd/>
                      <a:tailEnd/>
                    </a:ln>
                    <a:solidFill>
                      <a:schemeClr val="accent3">
                        <a:lumMod val="50000"/>
                      </a:schemeClr>
                    </a:solidFill>
                    <a:effectLst>
                      <a:outerShdw dist="45791" dir="2021404" algn="ctr" rotWithShape="0">
                        <a:srgbClr val="B2B2B2">
                          <a:alpha val="79999"/>
                        </a:srgbClr>
                      </a:outerShdw>
                    </a:effectLst>
                    <a:latin typeface="Arial Black"/>
                  </a:rPr>
                  <a:t>Brown Burton Grain</a:t>
                </a:r>
                <a:endParaRPr lang="en-US" sz="3600" kern="10" dirty="0">
                  <a:ln w="9525">
                    <a:noFill/>
                    <a:round/>
                    <a:headEnd/>
                    <a:tailEnd/>
                  </a:ln>
                  <a:solidFill>
                    <a:schemeClr val="accent3">
                      <a:lumMod val="50000"/>
                    </a:schemeClr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Arial Black"/>
                </a:endParaRPr>
              </a:p>
            </p:txBody>
          </p:sp>
        </p:grpSp>
        <p:sp>
          <p:nvSpPr>
            <p:cNvPr id="8" name="WordArt 3"/>
            <p:cNvSpPr>
              <a:spLocks noChangeArrowheads="1" noChangeShapeType="1" noTextEdit="1"/>
            </p:cNvSpPr>
            <p:nvPr/>
          </p:nvSpPr>
          <p:spPr bwMode="auto">
            <a:xfrm>
              <a:off x="379192" y="6443656"/>
              <a:ext cx="1983008" cy="321639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smtClean="0">
                  <a:ln w="9525">
                    <a:noFill/>
                    <a:round/>
                    <a:headEnd/>
                    <a:tailEnd/>
                  </a:ln>
                  <a:solidFill>
                    <a:schemeClr val="accent3">
                      <a:lumMod val="50000"/>
                    </a:schemeClr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Arial Black"/>
                </a:rPr>
                <a:t>Manhattan, Kansas</a:t>
              </a:r>
              <a:endParaRPr lang="en-US" sz="3600" kern="10" dirty="0">
                <a:ln w="9525">
                  <a:noFill/>
                  <a:round/>
                  <a:headEnd/>
                  <a:tailEnd/>
                </a:ln>
                <a:solidFill>
                  <a:schemeClr val="accent3">
                    <a:lumMod val="5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Blac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3823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106"/>
            <a:ext cx="9144000" cy="607978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894B9-FBB5-49FC-8E67-7D378E123123}" type="slidenum">
              <a:rPr lang="en-US" smtClean="0"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75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859" y="2743199"/>
            <a:ext cx="5623141" cy="37387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461" y="381000"/>
            <a:ext cx="5393931" cy="3586391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894B9-FBB5-49FC-8E67-7D378E123123}" type="slidenum">
              <a:rPr lang="en-US" smtClean="0"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75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894B9-FBB5-49FC-8E67-7D378E123123}" type="slidenum">
              <a:rPr lang="en-US" smtClean="0"/>
              <a:t>6</a:t>
            </a:fld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2055568" y="152400"/>
            <a:ext cx="6859832" cy="5963996"/>
            <a:chOff x="2055568" y="152400"/>
            <a:chExt cx="6859832" cy="596399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5568" y="152400"/>
              <a:ext cx="5585513" cy="5963181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6781800" y="5808619"/>
              <a:ext cx="21336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drawing source … internet</a:t>
              </a:r>
              <a:endParaRPr lang="en-US" sz="1400" dirty="0"/>
            </a:p>
          </p:txBody>
        </p:sp>
      </p:grp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83128" y="5779325"/>
            <a:ext cx="5105400" cy="1036443"/>
            <a:chOff x="838200" y="2819400"/>
            <a:chExt cx="12649200" cy="2570163"/>
          </a:xfrm>
        </p:grpSpPr>
        <p:sp>
          <p:nvSpPr>
            <p:cNvPr id="7" name="WordArt 2"/>
            <p:cNvSpPr>
              <a:spLocks noChangeArrowheads="1" noChangeShapeType="1" noTextEdit="1"/>
            </p:cNvSpPr>
            <p:nvPr/>
          </p:nvSpPr>
          <p:spPr bwMode="auto">
            <a:xfrm>
              <a:off x="838200" y="2819400"/>
              <a:ext cx="12649200" cy="2570163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smtClean="0">
                  <a:ln w="9525">
                    <a:noFill/>
                    <a:round/>
                    <a:headEnd/>
                    <a:tailEnd/>
                  </a:ln>
                  <a:solidFill>
                    <a:schemeClr val="accent3">
                      <a:lumMod val="60000"/>
                      <a:lumOff val="40000"/>
                    </a:schemeClr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Arial Black"/>
                </a:rPr>
                <a:t>Operation </a:t>
              </a:r>
              <a:endParaRPr lang="en-US" sz="3600" kern="10" dirty="0">
                <a:ln w="9525">
                  <a:noFill/>
                  <a:round/>
                  <a:headEnd/>
                  <a:tailEnd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Black"/>
              </a:endParaRPr>
            </a:p>
          </p:txBody>
        </p:sp>
        <p:sp>
          <p:nvSpPr>
            <p:cNvPr id="8" name="WordArt 3"/>
            <p:cNvSpPr>
              <a:spLocks noChangeArrowheads="1" noChangeShapeType="1" noTextEdit="1"/>
            </p:cNvSpPr>
            <p:nvPr/>
          </p:nvSpPr>
          <p:spPr bwMode="auto">
            <a:xfrm>
              <a:off x="1328690" y="3655265"/>
              <a:ext cx="7680654" cy="114300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smtClean="0">
                  <a:ln w="9525">
                    <a:noFill/>
                    <a:round/>
                    <a:headEnd/>
                    <a:tailEnd/>
                  </a:ln>
                  <a:solidFill>
                    <a:schemeClr val="accent3">
                      <a:lumMod val="50000"/>
                    </a:schemeClr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Arial Black"/>
                </a:rPr>
                <a:t>Operation </a:t>
              </a:r>
              <a:endParaRPr lang="en-US" sz="3600" kern="10" dirty="0">
                <a:ln w="9525">
                  <a:noFill/>
                  <a:round/>
                  <a:headEnd/>
                  <a:tailEnd/>
                </a:ln>
                <a:solidFill>
                  <a:schemeClr val="accent3">
                    <a:lumMod val="5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Blac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4905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894B9-FBB5-49FC-8E67-7D378E123123}" type="slidenum">
              <a:rPr lang="en-US" smtClean="0"/>
              <a:t>60</a:t>
            </a:fld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0" y="389106"/>
            <a:ext cx="9144000" cy="6079787"/>
            <a:chOff x="0" y="389106"/>
            <a:chExt cx="9144000" cy="607978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89106"/>
              <a:ext cx="9144000" cy="6079787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7467600" y="2892607"/>
              <a:ext cx="14061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Dryers</a:t>
              </a:r>
              <a:endParaRPr lang="en-US" dirty="0"/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H="1">
              <a:off x="6553200" y="3200400"/>
              <a:ext cx="1199284" cy="228600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157716" y="5695435"/>
            <a:ext cx="6395484" cy="1069860"/>
            <a:chOff x="5316" y="5695435"/>
            <a:chExt cx="5181600" cy="1069860"/>
          </a:xfrm>
        </p:grpSpPr>
        <p:grpSp>
          <p:nvGrpSpPr>
            <p:cNvPr id="11" name="Group 10"/>
            <p:cNvGrpSpPr/>
            <p:nvPr/>
          </p:nvGrpSpPr>
          <p:grpSpPr>
            <a:xfrm>
              <a:off x="5316" y="5695435"/>
              <a:ext cx="5181600" cy="950505"/>
              <a:chOff x="184863" y="5638800"/>
              <a:chExt cx="5834937" cy="1088886"/>
            </a:xfrm>
          </p:grpSpPr>
          <p:sp>
            <p:nvSpPr>
              <p:cNvPr id="13" name="WordArt 2"/>
              <p:cNvSpPr>
                <a:spLocks noChangeArrowheads="1" noChangeShapeType="1" noTextEdit="1"/>
              </p:cNvSpPr>
              <p:nvPr/>
            </p:nvSpPr>
            <p:spPr bwMode="auto">
              <a:xfrm>
                <a:off x="184863" y="5638800"/>
                <a:ext cx="5834937" cy="1088886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sz="3600" kern="10" dirty="0" err="1" smtClean="0">
                    <a:ln w="9525">
                      <a:noFill/>
                      <a:round/>
                      <a:headEnd/>
                      <a:tailEnd/>
                    </a:ln>
                    <a:solidFill>
                      <a:schemeClr val="accent3">
                        <a:lumMod val="60000"/>
                        <a:lumOff val="40000"/>
                      </a:schemeClr>
                    </a:solidFill>
                    <a:effectLst>
                      <a:outerShdw dist="45791" dir="2021404" algn="ctr" rotWithShape="0">
                        <a:srgbClr val="B2B2B2">
                          <a:alpha val="79999"/>
                        </a:srgbClr>
                      </a:outerShdw>
                    </a:effectLst>
                    <a:latin typeface="Arial Black"/>
                  </a:rPr>
                  <a:t>Supwer</a:t>
                </a:r>
                <a:r>
                  <a:rPr lang="en-US" sz="3600" kern="10" dirty="0" smtClean="0">
                    <a:ln w="9525">
                      <a:noFill/>
                      <a:round/>
                      <a:headEnd/>
                      <a:tailEnd/>
                    </a:ln>
                    <a:solidFill>
                      <a:schemeClr val="accent3">
                        <a:lumMod val="60000"/>
                        <a:lumOff val="40000"/>
                      </a:schemeClr>
                    </a:solidFill>
                    <a:effectLst>
                      <a:outerShdw dist="45791" dir="2021404" algn="ctr" rotWithShape="0">
                        <a:srgbClr val="B2B2B2">
                          <a:alpha val="79999"/>
                        </a:srgbClr>
                      </a:outerShdw>
                    </a:effectLst>
                    <a:latin typeface="Arial Black"/>
                  </a:rPr>
                  <a:t> Sweet Annex … Grain</a:t>
                </a:r>
                <a:endParaRPr lang="en-US" sz="3600" kern="10" dirty="0">
                  <a:ln w="9525">
                    <a:noFill/>
                    <a:round/>
                    <a:headEnd/>
                    <a:tailEnd/>
                  </a:ln>
                  <a:solidFill>
                    <a:schemeClr val="accent3">
                      <a:lumMod val="60000"/>
                      <a:lumOff val="40000"/>
                    </a:schemeClr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Arial Black"/>
                </a:endParaRPr>
              </a:p>
            </p:txBody>
          </p:sp>
          <p:sp>
            <p:nvSpPr>
              <p:cNvPr id="14" name="WordArt 3"/>
              <p:cNvSpPr>
                <a:spLocks noChangeArrowheads="1" noChangeShapeType="1" noTextEdit="1"/>
              </p:cNvSpPr>
              <p:nvPr/>
            </p:nvSpPr>
            <p:spPr bwMode="auto">
              <a:xfrm>
                <a:off x="411121" y="5992926"/>
                <a:ext cx="3972343" cy="484248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sz="3600" kern="10" dirty="0" smtClean="0">
                    <a:ln w="9525">
                      <a:noFill/>
                      <a:round/>
                      <a:headEnd/>
                      <a:tailEnd/>
                    </a:ln>
                    <a:solidFill>
                      <a:schemeClr val="accent3">
                        <a:lumMod val="50000"/>
                      </a:schemeClr>
                    </a:solidFill>
                    <a:effectLst>
                      <a:outerShdw dist="45791" dir="2021404" algn="ctr" rotWithShape="0">
                        <a:srgbClr val="B2B2B2">
                          <a:alpha val="79999"/>
                        </a:srgbClr>
                      </a:outerShdw>
                    </a:effectLst>
                    <a:latin typeface="Arial Black"/>
                  </a:rPr>
                  <a:t>Super Sweet Annex … Grain</a:t>
                </a:r>
                <a:endParaRPr lang="en-US" sz="3600" kern="10" dirty="0">
                  <a:ln w="9525">
                    <a:noFill/>
                    <a:round/>
                    <a:headEnd/>
                    <a:tailEnd/>
                  </a:ln>
                  <a:solidFill>
                    <a:schemeClr val="accent3">
                      <a:lumMod val="50000"/>
                    </a:schemeClr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Arial Black"/>
                </a:endParaRPr>
              </a:p>
            </p:txBody>
          </p:sp>
        </p:grpSp>
        <p:sp>
          <p:nvSpPr>
            <p:cNvPr id="12" name="WordArt 3"/>
            <p:cNvSpPr>
              <a:spLocks noChangeArrowheads="1" noChangeShapeType="1" noTextEdit="1"/>
            </p:cNvSpPr>
            <p:nvPr/>
          </p:nvSpPr>
          <p:spPr bwMode="auto">
            <a:xfrm>
              <a:off x="379192" y="6443656"/>
              <a:ext cx="1983008" cy="321639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smtClean="0">
                  <a:ln w="9525">
                    <a:noFill/>
                    <a:round/>
                    <a:headEnd/>
                    <a:tailEnd/>
                  </a:ln>
                  <a:solidFill>
                    <a:schemeClr val="accent3">
                      <a:lumMod val="50000"/>
                    </a:schemeClr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Arial Black"/>
                </a:rPr>
                <a:t>Riley, Kansas</a:t>
              </a:r>
              <a:endParaRPr lang="en-US" sz="3600" kern="10" dirty="0">
                <a:ln w="9525">
                  <a:noFill/>
                  <a:round/>
                  <a:headEnd/>
                  <a:tailEnd/>
                </a:ln>
                <a:solidFill>
                  <a:schemeClr val="accent3">
                    <a:lumMod val="5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Blac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775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106"/>
            <a:ext cx="9144000" cy="607978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894B9-FBB5-49FC-8E67-7D378E123123}" type="slidenum">
              <a:rPr lang="en-US" smtClean="0"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75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106"/>
            <a:ext cx="9144000" cy="607978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894B9-FBB5-49FC-8E67-7D378E123123}" type="slidenum">
              <a:rPr lang="en-US" smtClean="0"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75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894B9-FBB5-49FC-8E67-7D378E123123}" type="slidenum">
              <a:rPr lang="en-US" smtClean="0"/>
              <a:t>63</a:t>
            </a:fld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0" y="389106"/>
            <a:ext cx="9144000" cy="6079787"/>
            <a:chOff x="0" y="389106"/>
            <a:chExt cx="9144000" cy="607978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89106"/>
              <a:ext cx="9144000" cy="6079787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724400" y="2598003"/>
              <a:ext cx="140611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/>
                <a:t>Truck Delivery</a:t>
              </a:r>
              <a:endParaRPr lang="en-US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56775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106"/>
            <a:ext cx="9144000" cy="607978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894B9-FBB5-49FC-8E67-7D378E123123}" type="slidenum">
              <a:rPr lang="en-US" smtClean="0"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75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BCBCB"/>
            </a:gs>
            <a:gs pos="30000">
              <a:schemeClr val="bg1">
                <a:lumMod val="85000"/>
              </a:schemeClr>
            </a:gs>
            <a:gs pos="11000">
              <a:schemeClr val="tx1">
                <a:lumMod val="65000"/>
                <a:lumOff val="35000"/>
              </a:schemeClr>
            </a:gs>
            <a:gs pos="84000">
              <a:schemeClr val="bg1"/>
            </a:gs>
            <a:gs pos="90000">
              <a:schemeClr val="tx1">
                <a:lumMod val="75000"/>
                <a:lumOff val="25000"/>
              </a:schemeClr>
            </a:gs>
            <a:gs pos="100000">
              <a:srgbClr val="EAEAEA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125"/>
                    </a14:imgEffect>
                    <a14:imgEffect>
                      <a14:saturation sat="0"/>
                    </a14:imgEffect>
                    <a14:imgEffect>
                      <a14:brightnessContrast bright="41000" contrast="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614" y="3505200"/>
            <a:ext cx="4462754" cy="303467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33132" y="639901"/>
            <a:ext cx="7077130" cy="184665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5000" b="1" i="1" dirty="0" smtClean="0">
                <a:ln w="18000">
                  <a:noFill/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glow rad="50800">
                    <a:schemeClr val="bg1">
                      <a:lumMod val="65000"/>
                      <a:alpha val="96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Elevators and Feed Mills</a:t>
            </a:r>
          </a:p>
          <a:p>
            <a:pPr algn="ctr"/>
            <a:r>
              <a:rPr lang="en-US" sz="3200" b="1" i="1" dirty="0">
                <a:ln w="18000">
                  <a:noFill/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glow rad="50800">
                    <a:schemeClr val="bg1">
                      <a:lumMod val="65000"/>
                      <a:alpha val="96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o</a:t>
            </a:r>
            <a:r>
              <a:rPr lang="en-US" sz="3200" b="1" i="1" dirty="0" smtClean="0">
                <a:ln w="18000">
                  <a:noFill/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glow rad="50800">
                    <a:schemeClr val="bg1">
                      <a:lumMod val="65000"/>
                      <a:alpha val="96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n the Kansas Division</a:t>
            </a:r>
          </a:p>
          <a:p>
            <a:pPr algn="ctr"/>
            <a:r>
              <a:rPr lang="en-US" sz="3200" b="1" i="1" dirty="0" smtClean="0">
                <a:ln w="18000">
                  <a:noFill/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glow rad="50800">
                    <a:schemeClr val="bg1">
                      <a:lumMod val="65000"/>
                      <a:alpha val="96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of the Rock Island</a:t>
            </a:r>
            <a:endParaRPr lang="en-US" sz="3200" b="1" i="1" dirty="0">
              <a:ln w="18000">
                <a:noFill/>
                <a:prstDash val="solid"/>
                <a:miter lim="800000"/>
              </a:ln>
              <a:solidFill>
                <a:schemeClr val="accent2">
                  <a:lumMod val="75000"/>
                </a:schemeClr>
              </a:solidFill>
              <a:effectLst>
                <a:glow rad="50800">
                  <a:schemeClr val="bg1">
                    <a:lumMod val="65000"/>
                    <a:alpha val="96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95300" y="3636335"/>
            <a:ext cx="8345156" cy="206210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r>
              <a:rPr lang="en-US" sz="6400" b="1" dirty="0" smtClean="0">
                <a:ln w="18000">
                  <a:noFill/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rush Script MT" pitchFamily="66" charset="0"/>
              </a:rPr>
              <a:t>Thank You,</a:t>
            </a:r>
          </a:p>
          <a:p>
            <a:r>
              <a:rPr lang="en-US" sz="6400" b="1" dirty="0">
                <a:ln w="18000">
                  <a:noFill/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rush Script MT" pitchFamily="66" charset="0"/>
              </a:rPr>
              <a:t>	</a:t>
            </a:r>
            <a:r>
              <a:rPr lang="en-US" sz="6400" b="1" dirty="0" smtClean="0">
                <a:ln w="18000">
                  <a:noFill/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rush Script MT" pitchFamily="66" charset="0"/>
              </a:rPr>
              <a:t>	Ken Jenkins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894B9-FBB5-49FC-8E67-7D378E123123}" type="slidenum">
              <a:rPr lang="en-US" smtClean="0"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942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304800" y="5722580"/>
            <a:ext cx="3581400" cy="904081"/>
            <a:chOff x="838200" y="2819400"/>
            <a:chExt cx="12649200" cy="2570163"/>
          </a:xfrm>
        </p:grpSpPr>
        <p:sp>
          <p:nvSpPr>
            <p:cNvPr id="5" name="WordArt 2"/>
            <p:cNvSpPr>
              <a:spLocks noChangeArrowheads="1" noChangeShapeType="1" noTextEdit="1"/>
            </p:cNvSpPr>
            <p:nvPr/>
          </p:nvSpPr>
          <p:spPr bwMode="auto">
            <a:xfrm>
              <a:off x="838200" y="2819400"/>
              <a:ext cx="12649200" cy="2570163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smtClean="0">
                  <a:ln w="9525">
                    <a:noFill/>
                    <a:round/>
                    <a:headEnd/>
                    <a:tailEnd/>
                  </a:ln>
                  <a:solidFill>
                    <a:schemeClr val="accent3">
                      <a:lumMod val="60000"/>
                      <a:lumOff val="40000"/>
                    </a:schemeClr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Arial Black"/>
                </a:rPr>
                <a:t>Facts</a:t>
              </a:r>
              <a:endParaRPr lang="en-US" sz="3600" kern="10" dirty="0">
                <a:ln w="9525">
                  <a:noFill/>
                  <a:round/>
                  <a:headEnd/>
                  <a:tailEnd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Black"/>
              </a:endParaRPr>
            </a:p>
          </p:txBody>
        </p:sp>
        <p:sp>
          <p:nvSpPr>
            <p:cNvPr id="6" name="WordArt 3"/>
            <p:cNvSpPr>
              <a:spLocks noChangeArrowheads="1" noChangeShapeType="1" noTextEdit="1"/>
            </p:cNvSpPr>
            <p:nvPr/>
          </p:nvSpPr>
          <p:spPr bwMode="auto">
            <a:xfrm>
              <a:off x="1328690" y="3655265"/>
              <a:ext cx="7680654" cy="114300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smtClean="0">
                  <a:ln w="9525">
                    <a:noFill/>
                    <a:round/>
                    <a:headEnd/>
                    <a:tailEnd/>
                  </a:ln>
                  <a:solidFill>
                    <a:schemeClr val="accent3">
                      <a:lumMod val="50000"/>
                    </a:schemeClr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Arial Black"/>
                </a:rPr>
                <a:t>Facts</a:t>
              </a:r>
              <a:endParaRPr lang="en-US" sz="3600" kern="10" dirty="0">
                <a:ln w="9525">
                  <a:noFill/>
                  <a:round/>
                  <a:headEnd/>
                  <a:tailEnd/>
                </a:ln>
                <a:solidFill>
                  <a:schemeClr val="accent3">
                    <a:lumMod val="5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Black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894B9-FBB5-49FC-8E67-7D378E123123}" type="slidenum">
              <a:rPr lang="en-US" smtClean="0"/>
              <a:t>7</a:t>
            </a:fld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304800" y="381000"/>
            <a:ext cx="8458200" cy="6245661"/>
            <a:chOff x="304800" y="381000"/>
            <a:chExt cx="8458200" cy="6245661"/>
          </a:xfrm>
        </p:grpSpPr>
        <p:grpSp>
          <p:nvGrpSpPr>
            <p:cNvPr id="11" name="Group 10"/>
            <p:cNvGrpSpPr/>
            <p:nvPr/>
          </p:nvGrpSpPr>
          <p:grpSpPr>
            <a:xfrm>
              <a:off x="304800" y="381000"/>
              <a:ext cx="7114953" cy="4339650"/>
              <a:chOff x="304800" y="381000"/>
              <a:chExt cx="7114953" cy="4339650"/>
            </a:xfrm>
          </p:grpSpPr>
          <p:sp>
            <p:nvSpPr>
              <p:cNvPr id="2" name="TextBox 1"/>
              <p:cNvSpPr txBox="1"/>
              <p:nvPr/>
            </p:nvSpPr>
            <p:spPr>
              <a:xfrm>
                <a:off x="304800" y="381000"/>
                <a:ext cx="7114953" cy="43396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/>
                  <a:t>Elevators were designed as “Capacity in Bushels”</a:t>
                </a:r>
              </a:p>
              <a:p>
                <a:endParaRPr lang="en-US" sz="2400" dirty="0"/>
              </a:p>
              <a:p>
                <a:r>
                  <a:rPr lang="en-US" sz="2400" dirty="0" smtClean="0"/>
                  <a:t>	from 10,000 Bushels</a:t>
                </a:r>
              </a:p>
              <a:p>
                <a:r>
                  <a:rPr lang="en-US" sz="2400" dirty="0"/>
                  <a:t>	</a:t>
                </a:r>
                <a:endParaRPr lang="en-US" sz="2400" dirty="0" smtClean="0"/>
              </a:p>
              <a:p>
                <a:r>
                  <a:rPr lang="en-US" sz="2400" dirty="0"/>
                  <a:t>	</a:t>
                </a:r>
                <a:r>
                  <a:rPr lang="en-US" sz="2400" dirty="0" smtClean="0"/>
                  <a:t>to 13,000,000 Bushels.</a:t>
                </a:r>
              </a:p>
              <a:p>
                <a:endParaRPr lang="en-US" sz="2400" dirty="0"/>
              </a:p>
              <a:p>
                <a:pPr marL="1081087">
                  <a:buClr>
                    <a:srgbClr val="FF0000"/>
                  </a:buClr>
                </a:pPr>
                <a:r>
                  <a:rPr lang="en-US" sz="2400" dirty="0" smtClean="0"/>
                  <a:t>       1 bushel is 1.25 cubic feet volume</a:t>
                </a:r>
              </a:p>
              <a:p>
                <a:pPr marL="1081087">
                  <a:buClr>
                    <a:srgbClr val="FF0000"/>
                  </a:buClr>
                </a:pPr>
                <a:r>
                  <a:rPr lang="en-US" sz="2400" dirty="0" smtClean="0"/>
                  <a:t>       Grain weights 35 to 60 lbs./bushel</a:t>
                </a:r>
              </a:p>
              <a:p>
                <a:pPr marL="1081087">
                  <a:buClr>
                    <a:srgbClr val="FF0000"/>
                  </a:buClr>
                </a:pPr>
                <a:r>
                  <a:rPr lang="en-US" sz="2800" dirty="0"/>
                  <a:t> </a:t>
                </a:r>
                <a:r>
                  <a:rPr lang="en-US" sz="2800" dirty="0" smtClean="0"/>
                  <a:t>                </a:t>
                </a:r>
                <a:r>
                  <a:rPr lang="en-US" sz="2000" dirty="0" smtClean="0"/>
                  <a:t>corn </a:t>
                </a:r>
                <a:r>
                  <a:rPr lang="en-US" sz="2000" dirty="0"/>
                  <a:t>&amp; wheat approx. 60 lbs./</a:t>
                </a:r>
                <a:r>
                  <a:rPr lang="en-US" sz="2000" dirty="0" smtClean="0"/>
                  <a:t>bushel</a:t>
                </a:r>
              </a:p>
              <a:p>
                <a:pPr marL="1081087">
                  <a:buClr>
                    <a:srgbClr val="FF0000"/>
                  </a:buClr>
                </a:pPr>
                <a:endParaRPr lang="en-US" sz="400" dirty="0" smtClean="0"/>
              </a:p>
              <a:p>
                <a:pPr marL="1081087">
                  <a:buClr>
                    <a:srgbClr val="FF0000"/>
                  </a:buClr>
                </a:pPr>
                <a:endParaRPr lang="en-US" sz="400" dirty="0" smtClean="0"/>
              </a:p>
              <a:p>
                <a:pPr marL="1081087">
                  <a:buClr>
                    <a:srgbClr val="FF0000"/>
                  </a:buClr>
                </a:pPr>
                <a:r>
                  <a:rPr lang="en-US" sz="2400" dirty="0" smtClean="0"/>
                  <a:t>       1 bushel is approx. 9 gallons</a:t>
                </a:r>
              </a:p>
              <a:p>
                <a:pPr marL="1081087">
                  <a:buClr>
                    <a:srgbClr val="FF0000"/>
                  </a:buClr>
                </a:pPr>
                <a:endParaRPr lang="en-US" sz="2400" dirty="0" smtClean="0"/>
              </a:p>
            </p:txBody>
          </p:sp>
          <p:grpSp>
            <p:nvGrpSpPr>
              <p:cNvPr id="10" name="Group 9"/>
              <p:cNvGrpSpPr/>
              <p:nvPr/>
            </p:nvGrpSpPr>
            <p:grpSpPr>
              <a:xfrm>
                <a:off x="1581327" y="2640280"/>
                <a:ext cx="313773" cy="1574470"/>
                <a:chOff x="1294410" y="2640280"/>
                <a:chExt cx="313773" cy="1574470"/>
              </a:xfrm>
            </p:grpSpPr>
            <p:sp>
              <p:nvSpPr>
                <p:cNvPr id="3" name="5-Point Star 2"/>
                <p:cNvSpPr/>
                <p:nvPr/>
              </p:nvSpPr>
              <p:spPr>
                <a:xfrm>
                  <a:off x="1294410" y="2640280"/>
                  <a:ext cx="304800" cy="304800"/>
                </a:xfrm>
                <a:prstGeom prst="star5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" name="5-Point Star 7"/>
                <p:cNvSpPr/>
                <p:nvPr/>
              </p:nvSpPr>
              <p:spPr>
                <a:xfrm>
                  <a:off x="1303383" y="2990600"/>
                  <a:ext cx="304800" cy="304800"/>
                </a:xfrm>
                <a:prstGeom prst="star5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/>
                    <a:t>         </a:t>
                  </a:r>
                  <a:endParaRPr lang="en-US" dirty="0"/>
                </a:p>
              </p:txBody>
            </p:sp>
            <p:sp>
              <p:nvSpPr>
                <p:cNvPr id="9" name="5-Point Star 8"/>
                <p:cNvSpPr/>
                <p:nvPr/>
              </p:nvSpPr>
              <p:spPr>
                <a:xfrm>
                  <a:off x="1303383" y="3909950"/>
                  <a:ext cx="304800" cy="304800"/>
                </a:xfrm>
                <a:prstGeom prst="star5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sp>
          <p:nvSpPr>
            <p:cNvPr id="12" name="TextBox 11"/>
            <p:cNvSpPr txBox="1"/>
            <p:nvPr/>
          </p:nvSpPr>
          <p:spPr>
            <a:xfrm>
              <a:off x="4876800" y="4810779"/>
              <a:ext cx="388620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u="sng" dirty="0" smtClean="0"/>
                <a:t>Grain Weight at 13% to 15%</a:t>
              </a:r>
              <a:endParaRPr lang="en-US" sz="1400" dirty="0" smtClean="0"/>
            </a:p>
            <a:p>
              <a:r>
                <a:rPr lang="en-US" sz="1400" dirty="0" smtClean="0"/>
                <a:t>Oats	38 lbs./bushel	2,632 bul.</a:t>
              </a:r>
            </a:p>
            <a:p>
              <a:r>
                <a:rPr lang="en-US" sz="1400" dirty="0" smtClean="0"/>
                <a:t>Corn	56 lbs./bushel	1,785 bul.</a:t>
              </a:r>
            </a:p>
            <a:p>
              <a:r>
                <a:rPr lang="en-US" sz="1400" dirty="0" smtClean="0"/>
                <a:t>Milo	56 lbs./bushel	1,785 bul.</a:t>
              </a:r>
            </a:p>
            <a:p>
              <a:r>
                <a:rPr lang="en-US" sz="1400" dirty="0" smtClean="0"/>
                <a:t>Wheat	60 lbs./bushel	1,666 bul.</a:t>
              </a:r>
            </a:p>
            <a:p>
              <a:r>
                <a:rPr lang="en-US" sz="1400" dirty="0" smtClean="0"/>
                <a:t>Soybean	60 lbs./bushel	1,666 bul.</a:t>
              </a:r>
            </a:p>
            <a:p>
              <a:endParaRPr lang="en-US" sz="1400" dirty="0"/>
            </a:p>
            <a:p>
              <a:r>
                <a:rPr lang="en-US" sz="1400" dirty="0" smtClean="0"/>
                <a:t>40 ft.      50 ton    Box Car   XM   3,837 </a:t>
              </a:r>
              <a:r>
                <a:rPr lang="en-US" sz="1400" dirty="0" err="1" smtClean="0"/>
                <a:t>cu.ft</a:t>
              </a:r>
              <a:r>
                <a:rPr lang="en-US" sz="1400" dirty="0" smtClean="0"/>
                <a:t>.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99509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1" t="10682" r="9249"/>
          <a:stretch/>
        </p:blipFill>
        <p:spPr>
          <a:xfrm>
            <a:off x="-18205" y="533400"/>
            <a:ext cx="9238405" cy="54102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41513" y="5854611"/>
            <a:ext cx="6183087" cy="1062764"/>
            <a:chOff x="141513" y="5854611"/>
            <a:chExt cx="6183087" cy="1062764"/>
          </a:xfrm>
        </p:grpSpPr>
        <p:sp>
          <p:nvSpPr>
            <p:cNvPr id="6" name="WordArt 2"/>
            <p:cNvSpPr>
              <a:spLocks noChangeArrowheads="1" noChangeShapeType="1" noTextEdit="1"/>
            </p:cNvSpPr>
            <p:nvPr/>
          </p:nvSpPr>
          <p:spPr bwMode="auto">
            <a:xfrm>
              <a:off x="141513" y="5854611"/>
              <a:ext cx="6183087" cy="106276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smtClean="0">
                  <a:ln w="9525">
                    <a:noFill/>
                    <a:round/>
                    <a:headEnd/>
                    <a:tailEnd/>
                  </a:ln>
                  <a:solidFill>
                    <a:schemeClr val="accent3">
                      <a:lumMod val="60000"/>
                      <a:lumOff val="40000"/>
                    </a:schemeClr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Arial Black"/>
                </a:rPr>
                <a:t>Sealed for Delivery</a:t>
              </a:r>
              <a:endParaRPr lang="en-US" sz="3600" kern="10" dirty="0">
                <a:ln w="9525">
                  <a:noFill/>
                  <a:round/>
                  <a:headEnd/>
                  <a:tailEnd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Black"/>
              </a:endParaRPr>
            </a:p>
          </p:txBody>
        </p:sp>
        <p:sp>
          <p:nvSpPr>
            <p:cNvPr id="7" name="WordArt 3"/>
            <p:cNvSpPr>
              <a:spLocks noChangeArrowheads="1" noChangeShapeType="1" noTextEdit="1"/>
            </p:cNvSpPr>
            <p:nvPr/>
          </p:nvSpPr>
          <p:spPr bwMode="auto">
            <a:xfrm>
              <a:off x="443674" y="6152179"/>
              <a:ext cx="3975926" cy="53659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48908"/>
                </a:avLst>
              </a:prstTxWarp>
            </a:bodyPr>
            <a:lstStyle/>
            <a:p>
              <a:pPr algn="ctr"/>
              <a:r>
                <a:rPr lang="en-US" sz="3600" kern="10" dirty="0" smtClean="0">
                  <a:ln w="9525">
                    <a:noFill/>
                    <a:round/>
                    <a:headEnd/>
                    <a:tailEnd/>
                  </a:ln>
                  <a:solidFill>
                    <a:schemeClr val="accent3">
                      <a:lumMod val="50000"/>
                    </a:schemeClr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Arial Black"/>
                </a:rPr>
                <a:t>Sealed for Delivery</a:t>
              </a:r>
              <a:endParaRPr lang="en-US" sz="3600" kern="10" dirty="0">
                <a:ln w="9525">
                  <a:noFill/>
                  <a:round/>
                  <a:headEnd/>
                  <a:tailEnd/>
                </a:ln>
                <a:solidFill>
                  <a:schemeClr val="accent3">
                    <a:lumMod val="5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Blac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7890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1" t="30353" r="1582" b="22769"/>
          <a:stretch/>
        </p:blipFill>
        <p:spPr>
          <a:xfrm rot="10800000">
            <a:off x="-16938" y="457200"/>
            <a:ext cx="9160937" cy="53340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41513" y="5871436"/>
            <a:ext cx="6183087" cy="1062764"/>
            <a:chOff x="141513" y="5871436"/>
            <a:chExt cx="6183087" cy="1062764"/>
          </a:xfrm>
        </p:grpSpPr>
        <p:sp>
          <p:nvSpPr>
            <p:cNvPr id="6" name="WordArt 2"/>
            <p:cNvSpPr>
              <a:spLocks noChangeArrowheads="1" noChangeShapeType="1" noTextEdit="1"/>
            </p:cNvSpPr>
            <p:nvPr/>
          </p:nvSpPr>
          <p:spPr bwMode="auto">
            <a:xfrm>
              <a:off x="141513" y="5871436"/>
              <a:ext cx="6183087" cy="106276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smtClean="0">
                  <a:ln w="9525">
                    <a:noFill/>
                    <a:round/>
                    <a:headEnd/>
                    <a:tailEnd/>
                  </a:ln>
                  <a:solidFill>
                    <a:schemeClr val="accent3">
                      <a:lumMod val="60000"/>
                      <a:lumOff val="40000"/>
                    </a:schemeClr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Arial Black"/>
                </a:rPr>
                <a:t>After Unloading</a:t>
              </a:r>
              <a:endParaRPr lang="en-US" sz="3600" kern="10" dirty="0">
                <a:ln w="9525">
                  <a:noFill/>
                  <a:round/>
                  <a:headEnd/>
                  <a:tailEnd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Black"/>
              </a:endParaRPr>
            </a:p>
          </p:txBody>
        </p:sp>
        <p:sp>
          <p:nvSpPr>
            <p:cNvPr id="7" name="WordArt 3"/>
            <p:cNvSpPr>
              <a:spLocks noChangeArrowheads="1" noChangeShapeType="1" noTextEdit="1"/>
            </p:cNvSpPr>
            <p:nvPr/>
          </p:nvSpPr>
          <p:spPr bwMode="auto">
            <a:xfrm>
              <a:off x="443674" y="6169004"/>
              <a:ext cx="3975926" cy="53659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48908"/>
                </a:avLst>
              </a:prstTxWarp>
            </a:bodyPr>
            <a:lstStyle/>
            <a:p>
              <a:pPr algn="ctr"/>
              <a:r>
                <a:rPr lang="en-US" sz="3600" kern="10" dirty="0" smtClean="0">
                  <a:ln w="9525">
                    <a:noFill/>
                    <a:round/>
                    <a:headEnd/>
                    <a:tailEnd/>
                  </a:ln>
                  <a:solidFill>
                    <a:schemeClr val="accent3">
                      <a:lumMod val="50000"/>
                    </a:schemeClr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Arial Black"/>
                </a:rPr>
                <a:t>After Unloading</a:t>
              </a:r>
              <a:endParaRPr lang="en-US" sz="3600" kern="10" dirty="0">
                <a:ln w="9525">
                  <a:noFill/>
                  <a:round/>
                  <a:headEnd/>
                  <a:tailEnd/>
                </a:ln>
                <a:solidFill>
                  <a:schemeClr val="accent3">
                    <a:lumMod val="5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Blac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714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1667</TotalTime>
  <Words>829</Words>
  <Application>Microsoft Office PowerPoint</Application>
  <PresentationFormat>On-screen Show (4:3)</PresentationFormat>
  <Paragraphs>358</Paragraphs>
  <Slides>65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6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ACI Boland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loldham</dc:creator>
  <cp:lastModifiedBy>loldham</cp:lastModifiedBy>
  <cp:revision>156</cp:revision>
  <cp:lastPrinted>2012-02-20T19:26:13Z</cp:lastPrinted>
  <dcterms:created xsi:type="dcterms:W3CDTF">2012-01-11T15:03:51Z</dcterms:created>
  <dcterms:modified xsi:type="dcterms:W3CDTF">2012-02-27T16:31:10Z</dcterms:modified>
</cp:coreProperties>
</file>